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Alice" charset="1" panose="00000500000000000000"/>
      <p:regular r:id="rId24"/>
    </p:embeddedFont>
    <p:embeddedFont>
      <p:font typeface="PT Sans" charset="1" panose="020B0503020203020204"/>
      <p:regular r:id="rId25"/>
    </p:embeddedFont>
    <p:embeddedFont>
      <p:font typeface="PT Sans Bold" charset="1" panose="020B0703020203020204"/>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notesMasters/notesMaster1.xml" Type="http://schemas.openxmlformats.org/officeDocument/2006/relationships/notesMaster"/><Relationship Id="rId22" Target="theme/theme2.xml" Type="http://schemas.openxmlformats.org/officeDocument/2006/relationships/theme"/><Relationship Id="rId23" Target="notesSlides/notesSlide1.xml" Type="http://schemas.openxmlformats.org/officeDocument/2006/relationships/note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notesSlides/notesSlide2.xml" Type="http://schemas.openxmlformats.org/officeDocument/2006/relationships/notesSlide"/><Relationship Id="rId28" Target="notesSlides/notesSlide3.xml" Type="http://schemas.openxmlformats.org/officeDocument/2006/relationships/notesSlide"/><Relationship Id="rId29" Target="notesSlides/notesSlide4.xml" Type="http://schemas.openxmlformats.org/officeDocument/2006/relationships/notesSlide"/><Relationship Id="rId3" Target="viewProps.xml" Type="http://schemas.openxmlformats.org/officeDocument/2006/relationships/viewProps"/><Relationship Id="rId30" Target="notesSlides/notesSlide5.xml" Type="http://schemas.openxmlformats.org/officeDocument/2006/relationships/notesSlide"/><Relationship Id="rId31" Target="notesSlides/notesSlide6.xml" Type="http://schemas.openxmlformats.org/officeDocument/2006/relationships/notesSlide"/><Relationship Id="rId32" Target="notesSlides/notesSlide7.xml" Type="http://schemas.openxmlformats.org/officeDocument/2006/relationships/notesSlide"/><Relationship Id="rId33" Target="notesSlides/notesSlide8.xml" Type="http://schemas.openxmlformats.org/officeDocument/2006/relationships/notesSlide"/><Relationship Id="rId34" Target="notesSlides/notesSlide9.xml" Type="http://schemas.openxmlformats.org/officeDocument/2006/relationships/notesSlide"/><Relationship Id="rId35" Target="notesSlides/notesSlide10.xml" Type="http://schemas.openxmlformats.org/officeDocument/2006/relationships/notesSlide"/><Relationship Id="rId36" Target="notesSlides/notesSlide11.xml" Type="http://schemas.openxmlformats.org/officeDocument/2006/relationships/notesSlide"/><Relationship Id="rId37" Target="notesSlides/notesSlide12.xml" Type="http://schemas.openxmlformats.org/officeDocument/2006/relationships/notesSlide"/><Relationship Id="rId38" Target="notesSlides/notesSlide13.xml" Type="http://schemas.openxmlformats.org/officeDocument/2006/relationships/notesSlide"/><Relationship Id="rId39" Target="notesSlides/notesSlide14.xml" Type="http://schemas.openxmlformats.org/officeDocument/2006/relationships/notesSlide"/><Relationship Id="rId4" Target="theme/theme1.xml" Type="http://schemas.openxmlformats.org/officeDocument/2006/relationships/theme"/><Relationship Id="rId40" Target="notesSlides/notesSlide15.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3.png" Type="http://schemas.openxmlformats.org/officeDocument/2006/relationships/image"/><Relationship Id="rId7"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1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17.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2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21.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25.pn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2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https://enhancv.com" TargetMode="External" Type="http://schemas.openxmlformats.org/officeDocument/2006/relationships/hyperlink"/><Relationship Id="rId2" Target="../notesSlides/notesSlide6.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9.pn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1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https://gamma.app/?utm_source=made-with-gamma" TargetMode="External" Type="http://schemas.openxmlformats.org/officeDocument/2006/relationships/hyperlink"/><Relationship Id="rId6" Target="../media/image1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7905155" y="2890837"/>
            <a:ext cx="9335691" cy="1760041"/>
            <a:chOff x="0" y="0"/>
            <a:chExt cx="12447588" cy="2346722"/>
          </a:xfrm>
        </p:grpSpPr>
        <p:sp>
          <p:nvSpPr>
            <p:cNvPr name="Freeform 8" id="8"/>
            <p:cNvSpPr/>
            <p:nvPr/>
          </p:nvSpPr>
          <p:spPr>
            <a:xfrm flipH="false" flipV="false" rot="0">
              <a:off x="0" y="0"/>
              <a:ext cx="12447588" cy="2346722"/>
            </a:xfrm>
            <a:custGeom>
              <a:avLst/>
              <a:gdLst/>
              <a:ahLst/>
              <a:cxnLst/>
              <a:rect r="r" b="b" t="t" l="l"/>
              <a:pathLst>
                <a:path h="2346722" w="12447588">
                  <a:moveTo>
                    <a:pt x="0" y="0"/>
                  </a:moveTo>
                  <a:lnTo>
                    <a:pt x="12447588" y="0"/>
                  </a:lnTo>
                  <a:lnTo>
                    <a:pt x="12447588" y="2346722"/>
                  </a:lnTo>
                  <a:lnTo>
                    <a:pt x="0" y="2346722"/>
                  </a:lnTo>
                  <a:close/>
                </a:path>
              </a:pathLst>
            </a:custGeom>
            <a:solidFill>
              <a:srgbClr val="000000">
                <a:alpha val="0"/>
              </a:srgbClr>
            </a:solidFill>
          </p:spPr>
        </p:sp>
        <p:sp>
          <p:nvSpPr>
            <p:cNvPr name="TextBox 9" id="9"/>
            <p:cNvSpPr txBox="true"/>
            <p:nvPr/>
          </p:nvSpPr>
          <p:spPr>
            <a:xfrm>
              <a:off x="0" y="-38100"/>
              <a:ext cx="12447588" cy="238482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Il CV Moderno: Dalla Carta al Digitale - Guida Completa</a:t>
              </a:r>
            </a:p>
          </p:txBody>
        </p:sp>
      </p:grpSp>
      <p:grpSp>
        <p:nvGrpSpPr>
          <p:cNvPr name="Group 10" id="10"/>
          <p:cNvGrpSpPr/>
          <p:nvPr/>
        </p:nvGrpSpPr>
        <p:grpSpPr>
          <a:xfrm rot="0">
            <a:off x="7905155" y="5099596"/>
            <a:ext cx="9335691" cy="1436340"/>
            <a:chOff x="0" y="0"/>
            <a:chExt cx="12447588" cy="1915120"/>
          </a:xfrm>
        </p:grpSpPr>
        <p:sp>
          <p:nvSpPr>
            <p:cNvPr name="Freeform 11" id="11"/>
            <p:cNvSpPr/>
            <p:nvPr/>
          </p:nvSpPr>
          <p:spPr>
            <a:xfrm flipH="false" flipV="false" rot="0">
              <a:off x="0" y="0"/>
              <a:ext cx="12447588" cy="1915120"/>
            </a:xfrm>
            <a:custGeom>
              <a:avLst/>
              <a:gdLst/>
              <a:ahLst/>
              <a:cxnLst/>
              <a:rect r="r" b="b" t="t" l="l"/>
              <a:pathLst>
                <a:path h="1915120" w="12447588">
                  <a:moveTo>
                    <a:pt x="0" y="0"/>
                  </a:moveTo>
                  <a:lnTo>
                    <a:pt x="12447588" y="0"/>
                  </a:lnTo>
                  <a:lnTo>
                    <a:pt x="12447588" y="1915120"/>
                  </a:lnTo>
                  <a:lnTo>
                    <a:pt x="0" y="1915120"/>
                  </a:lnTo>
                  <a:close/>
                </a:path>
              </a:pathLst>
            </a:custGeom>
            <a:solidFill>
              <a:srgbClr val="000000">
                <a:alpha val="0"/>
              </a:srgbClr>
            </a:solidFill>
          </p:spPr>
        </p:sp>
        <p:sp>
          <p:nvSpPr>
            <p:cNvPr name="TextBox 12" id="12"/>
            <p:cNvSpPr txBox="true"/>
            <p:nvPr/>
          </p:nvSpPr>
          <p:spPr>
            <a:xfrm>
              <a:off x="0" y="-95250"/>
              <a:ext cx="12447588" cy="2010370"/>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Benvenuti! Esploreremo insieme come creare un curriculum e una cover letter efficaci. Scopriremo le potenzialità dei CV digitali e come attrarre i recruiter. Analizzeremo, inoltre, il funzionamento degli ATS.</a:t>
              </a:r>
            </a:p>
          </p:txBody>
        </p:sp>
      </p:grpSp>
      <p:grpSp>
        <p:nvGrpSpPr>
          <p:cNvPr name="Group 13" id="13"/>
          <p:cNvGrpSpPr/>
          <p:nvPr/>
        </p:nvGrpSpPr>
        <p:grpSpPr>
          <a:xfrm rot="0">
            <a:off x="7900392" y="6889997"/>
            <a:ext cx="488156" cy="488156"/>
            <a:chOff x="0" y="0"/>
            <a:chExt cx="650875" cy="650875"/>
          </a:xfrm>
        </p:grpSpPr>
        <p:sp>
          <p:nvSpPr>
            <p:cNvPr name="Freeform 14" id="14"/>
            <p:cNvSpPr/>
            <p:nvPr/>
          </p:nvSpPr>
          <p:spPr>
            <a:xfrm flipH="false" flipV="false" rot="0">
              <a:off x="0" y="0"/>
              <a:ext cx="650875" cy="650875"/>
            </a:xfrm>
            <a:custGeom>
              <a:avLst/>
              <a:gdLst/>
              <a:ahLst/>
              <a:cxnLst/>
              <a:rect r="r" b="b" t="t" l="l"/>
              <a:pathLst>
                <a:path h="650875" w="650875">
                  <a:moveTo>
                    <a:pt x="0" y="325374"/>
                  </a:moveTo>
                  <a:cubicBezTo>
                    <a:pt x="0" y="145669"/>
                    <a:pt x="145669" y="0"/>
                    <a:pt x="325374" y="0"/>
                  </a:cubicBezTo>
                  <a:cubicBezTo>
                    <a:pt x="327279" y="0"/>
                    <a:pt x="329184" y="889"/>
                    <a:pt x="330327" y="2413"/>
                  </a:cubicBezTo>
                  <a:lnTo>
                    <a:pt x="325374" y="6350"/>
                  </a:lnTo>
                  <a:lnTo>
                    <a:pt x="325374" y="0"/>
                  </a:lnTo>
                  <a:lnTo>
                    <a:pt x="325374" y="6350"/>
                  </a:lnTo>
                  <a:lnTo>
                    <a:pt x="325374" y="0"/>
                  </a:lnTo>
                  <a:cubicBezTo>
                    <a:pt x="505206" y="0"/>
                    <a:pt x="650875" y="145669"/>
                    <a:pt x="650875" y="325374"/>
                  </a:cubicBezTo>
                  <a:cubicBezTo>
                    <a:pt x="650875" y="327787"/>
                    <a:pt x="649478" y="329946"/>
                    <a:pt x="647319" y="331089"/>
                  </a:cubicBezTo>
                  <a:lnTo>
                    <a:pt x="644525" y="325374"/>
                  </a:lnTo>
                  <a:lnTo>
                    <a:pt x="650875" y="325374"/>
                  </a:lnTo>
                  <a:cubicBezTo>
                    <a:pt x="650875" y="505079"/>
                    <a:pt x="505206" y="650748"/>
                    <a:pt x="325501" y="650748"/>
                  </a:cubicBezTo>
                  <a:lnTo>
                    <a:pt x="325501" y="644398"/>
                  </a:lnTo>
                  <a:lnTo>
                    <a:pt x="325501" y="638048"/>
                  </a:lnTo>
                  <a:lnTo>
                    <a:pt x="325501" y="644398"/>
                  </a:lnTo>
                  <a:lnTo>
                    <a:pt x="325501" y="650748"/>
                  </a:lnTo>
                  <a:cubicBezTo>
                    <a:pt x="145669" y="650875"/>
                    <a:pt x="0" y="505206"/>
                    <a:pt x="0" y="325374"/>
                  </a:cubicBezTo>
                  <a:lnTo>
                    <a:pt x="6350" y="325374"/>
                  </a:lnTo>
                  <a:lnTo>
                    <a:pt x="0" y="325374"/>
                  </a:lnTo>
                  <a:moveTo>
                    <a:pt x="12700" y="325374"/>
                  </a:moveTo>
                  <a:lnTo>
                    <a:pt x="6350" y="325374"/>
                  </a:lnTo>
                  <a:lnTo>
                    <a:pt x="12700" y="325374"/>
                  </a:lnTo>
                  <a:cubicBezTo>
                    <a:pt x="12700" y="498094"/>
                    <a:pt x="152654" y="638048"/>
                    <a:pt x="325374" y="638048"/>
                  </a:cubicBezTo>
                  <a:cubicBezTo>
                    <a:pt x="328930" y="638048"/>
                    <a:pt x="331724" y="640842"/>
                    <a:pt x="331724" y="644398"/>
                  </a:cubicBezTo>
                  <a:cubicBezTo>
                    <a:pt x="331724" y="647954"/>
                    <a:pt x="328930" y="650748"/>
                    <a:pt x="325374" y="650748"/>
                  </a:cubicBezTo>
                  <a:cubicBezTo>
                    <a:pt x="321818" y="650748"/>
                    <a:pt x="319024" y="647954"/>
                    <a:pt x="319024" y="644398"/>
                  </a:cubicBezTo>
                  <a:cubicBezTo>
                    <a:pt x="319024" y="640842"/>
                    <a:pt x="321818" y="638048"/>
                    <a:pt x="325374" y="638048"/>
                  </a:cubicBezTo>
                  <a:cubicBezTo>
                    <a:pt x="498094" y="638048"/>
                    <a:pt x="638048" y="498094"/>
                    <a:pt x="638048" y="325374"/>
                  </a:cubicBezTo>
                  <a:cubicBezTo>
                    <a:pt x="638048" y="322961"/>
                    <a:pt x="639445" y="320802"/>
                    <a:pt x="641604" y="319659"/>
                  </a:cubicBezTo>
                  <a:lnTo>
                    <a:pt x="644398" y="325374"/>
                  </a:lnTo>
                  <a:lnTo>
                    <a:pt x="638048" y="325374"/>
                  </a:lnTo>
                  <a:cubicBezTo>
                    <a:pt x="638175" y="152654"/>
                    <a:pt x="498221" y="12700"/>
                    <a:pt x="325374" y="12700"/>
                  </a:cubicBezTo>
                  <a:cubicBezTo>
                    <a:pt x="323469" y="12700"/>
                    <a:pt x="321564" y="11811"/>
                    <a:pt x="320421" y="10287"/>
                  </a:cubicBezTo>
                  <a:lnTo>
                    <a:pt x="325374" y="6350"/>
                  </a:lnTo>
                  <a:lnTo>
                    <a:pt x="325374" y="12700"/>
                  </a:lnTo>
                  <a:cubicBezTo>
                    <a:pt x="152654" y="12700"/>
                    <a:pt x="12700" y="152654"/>
                    <a:pt x="12700" y="325374"/>
                  </a:cubicBezTo>
                  <a:close/>
                </a:path>
              </a:pathLst>
            </a:custGeom>
            <a:solidFill>
              <a:srgbClr val="FFFFFF"/>
            </a:solidFill>
          </p:spPr>
        </p:sp>
      </p:grpSp>
      <p:sp>
        <p:nvSpPr>
          <p:cNvPr name="Freeform 15" id="15" descr="preencoded.png"/>
          <p:cNvSpPr/>
          <p:nvPr/>
        </p:nvSpPr>
        <p:spPr>
          <a:xfrm flipH="false" flipV="false" rot="0">
            <a:off x="7914680" y="6904285"/>
            <a:ext cx="459581" cy="459581"/>
          </a:xfrm>
          <a:custGeom>
            <a:avLst/>
            <a:gdLst/>
            <a:ahLst/>
            <a:cxnLst/>
            <a:rect r="r" b="b" t="t" l="l"/>
            <a:pathLst>
              <a:path h="459581" w="459581">
                <a:moveTo>
                  <a:pt x="0" y="0"/>
                </a:moveTo>
                <a:lnTo>
                  <a:pt x="459581" y="0"/>
                </a:lnTo>
                <a:lnTo>
                  <a:pt x="459581" y="459581"/>
                </a:lnTo>
                <a:lnTo>
                  <a:pt x="0" y="459581"/>
                </a:lnTo>
                <a:lnTo>
                  <a:pt x="0" y="0"/>
                </a:lnTo>
                <a:close/>
              </a:path>
            </a:pathLst>
          </a:custGeom>
          <a:blipFill>
            <a:blip r:embed="rId7"/>
            <a:stretch>
              <a:fillRect l="0" t="0" r="0" b="0"/>
            </a:stretch>
          </a:blipFill>
        </p:spPr>
      </p:sp>
      <p:grpSp>
        <p:nvGrpSpPr>
          <p:cNvPr name="Group 16" id="16"/>
          <p:cNvGrpSpPr/>
          <p:nvPr/>
        </p:nvGrpSpPr>
        <p:grpSpPr>
          <a:xfrm rot="0">
            <a:off x="8533359" y="6872436"/>
            <a:ext cx="2463404" cy="523578"/>
            <a:chOff x="0" y="0"/>
            <a:chExt cx="3284538" cy="698103"/>
          </a:xfrm>
        </p:grpSpPr>
        <p:sp>
          <p:nvSpPr>
            <p:cNvPr name="Freeform 17" id="17"/>
            <p:cNvSpPr/>
            <p:nvPr/>
          </p:nvSpPr>
          <p:spPr>
            <a:xfrm flipH="false" flipV="false" rot="0">
              <a:off x="0" y="0"/>
              <a:ext cx="3284538" cy="698103"/>
            </a:xfrm>
            <a:custGeom>
              <a:avLst/>
              <a:gdLst/>
              <a:ahLst/>
              <a:cxnLst/>
              <a:rect r="r" b="b" t="t" l="l"/>
              <a:pathLst>
                <a:path h="698103" w="3284538">
                  <a:moveTo>
                    <a:pt x="0" y="0"/>
                  </a:moveTo>
                  <a:lnTo>
                    <a:pt x="3284538" y="0"/>
                  </a:lnTo>
                  <a:lnTo>
                    <a:pt x="3284538" y="698103"/>
                  </a:lnTo>
                  <a:lnTo>
                    <a:pt x="0" y="698103"/>
                  </a:lnTo>
                  <a:close/>
                </a:path>
              </a:pathLst>
            </a:custGeom>
            <a:solidFill>
              <a:srgbClr val="000000">
                <a:alpha val="0"/>
              </a:srgbClr>
            </a:solidFill>
          </p:spPr>
        </p:sp>
        <p:sp>
          <p:nvSpPr>
            <p:cNvPr name="TextBox 18" id="18"/>
            <p:cNvSpPr txBox="true"/>
            <p:nvPr/>
          </p:nvSpPr>
          <p:spPr>
            <a:xfrm>
              <a:off x="0" y="-47625"/>
              <a:ext cx="3284538" cy="745728"/>
            </a:xfrm>
            <a:prstGeom prst="rect">
              <a:avLst/>
            </a:prstGeom>
          </p:spPr>
          <p:txBody>
            <a:bodyPr anchor="t" rtlCol="false" tIns="0" lIns="0" bIns="0" rIns="0"/>
            <a:lstStyle/>
            <a:p>
              <a:pPr algn="l">
                <a:lnSpc>
                  <a:spcPts val="4062"/>
                </a:lnSpc>
              </a:pPr>
              <a:r>
                <a:rPr lang="en-US" sz="2937" b="true">
                  <a:solidFill>
                    <a:srgbClr val="00002E"/>
                  </a:solidFill>
                  <a:latin typeface="PT Sans Bold"/>
                  <a:ea typeface="PT Sans Bold"/>
                  <a:cs typeface="PT Sans Bold"/>
                  <a:sym typeface="PT Sans Bold"/>
                </a:rPr>
                <a:t>by Marco Polito</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grpSp>
        <p:nvGrpSpPr>
          <p:cNvPr name="Group 6" id="6"/>
          <p:cNvGrpSpPr/>
          <p:nvPr/>
        </p:nvGrpSpPr>
        <p:grpSpPr>
          <a:xfrm rot="0">
            <a:off x="1047155" y="3171230"/>
            <a:ext cx="7731919" cy="1760041"/>
            <a:chOff x="0" y="0"/>
            <a:chExt cx="10309225" cy="2346722"/>
          </a:xfrm>
        </p:grpSpPr>
        <p:sp>
          <p:nvSpPr>
            <p:cNvPr name="Freeform 7" id="7"/>
            <p:cNvSpPr/>
            <p:nvPr/>
          </p:nvSpPr>
          <p:spPr>
            <a:xfrm flipH="false" flipV="false" rot="0">
              <a:off x="0" y="0"/>
              <a:ext cx="10309225" cy="2346722"/>
            </a:xfrm>
            <a:custGeom>
              <a:avLst/>
              <a:gdLst/>
              <a:ahLst/>
              <a:cxnLst/>
              <a:rect r="r" b="b" t="t" l="l"/>
              <a:pathLst>
                <a:path h="2346722" w="10309225">
                  <a:moveTo>
                    <a:pt x="0" y="0"/>
                  </a:moveTo>
                  <a:lnTo>
                    <a:pt x="10309225" y="0"/>
                  </a:lnTo>
                  <a:lnTo>
                    <a:pt x="10309225" y="2346722"/>
                  </a:lnTo>
                  <a:lnTo>
                    <a:pt x="0" y="2346722"/>
                  </a:lnTo>
                  <a:close/>
                </a:path>
              </a:pathLst>
            </a:custGeom>
            <a:solidFill>
              <a:srgbClr val="000000">
                <a:alpha val="0"/>
              </a:srgbClr>
            </a:solidFill>
          </p:spPr>
        </p:sp>
        <p:sp>
          <p:nvSpPr>
            <p:cNvPr name="TextBox 8" id="8"/>
            <p:cNvSpPr txBox="true"/>
            <p:nvPr/>
          </p:nvSpPr>
          <p:spPr>
            <a:xfrm>
              <a:off x="0" y="-38100"/>
              <a:ext cx="10309225" cy="238482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COME CREARE UN CV DA ZERO</a:t>
              </a:r>
            </a:p>
          </p:txBody>
        </p:sp>
      </p:grpSp>
      <p:grpSp>
        <p:nvGrpSpPr>
          <p:cNvPr name="Group 9" id="9"/>
          <p:cNvGrpSpPr/>
          <p:nvPr/>
        </p:nvGrpSpPr>
        <p:grpSpPr>
          <a:xfrm rot="0">
            <a:off x="1047155" y="5230415"/>
            <a:ext cx="7731919" cy="1915120"/>
            <a:chOff x="0" y="0"/>
            <a:chExt cx="10309225" cy="2553493"/>
          </a:xfrm>
        </p:grpSpPr>
        <p:sp>
          <p:nvSpPr>
            <p:cNvPr name="Freeform 10" id="10"/>
            <p:cNvSpPr/>
            <p:nvPr/>
          </p:nvSpPr>
          <p:spPr>
            <a:xfrm flipH="false" flipV="false" rot="0">
              <a:off x="0" y="0"/>
              <a:ext cx="10309225" cy="2553493"/>
            </a:xfrm>
            <a:custGeom>
              <a:avLst/>
              <a:gdLst/>
              <a:ahLst/>
              <a:cxnLst/>
              <a:rect r="r" b="b" t="t" l="l"/>
              <a:pathLst>
                <a:path h="2553493" w="10309225">
                  <a:moveTo>
                    <a:pt x="0" y="0"/>
                  </a:moveTo>
                  <a:lnTo>
                    <a:pt x="10309225" y="0"/>
                  </a:lnTo>
                  <a:lnTo>
                    <a:pt x="10309225" y="2553493"/>
                  </a:lnTo>
                  <a:lnTo>
                    <a:pt x="0" y="2553493"/>
                  </a:lnTo>
                  <a:close/>
                </a:path>
              </a:pathLst>
            </a:custGeom>
            <a:solidFill>
              <a:srgbClr val="000000">
                <a:alpha val="0"/>
              </a:srgbClr>
            </a:solidFill>
          </p:spPr>
        </p:sp>
        <p:sp>
          <p:nvSpPr>
            <p:cNvPr name="TextBox 11" id="11"/>
            <p:cNvSpPr txBox="true"/>
            <p:nvPr/>
          </p:nvSpPr>
          <p:spPr>
            <a:xfrm>
              <a:off x="0" y="-95250"/>
              <a:ext cx="10309225" cy="264874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Abbiamo diverse soluzioni, possiamo farlo con word, oppure con Canva, o ancora con agenzie esterne. Una cosa che invece non dovremmo mai fare, e </a:t>
              </a:r>
              <a:r>
                <a:rPr lang="en-US" sz="2312" b="true">
                  <a:solidFill>
                    <a:srgbClr val="00002E"/>
                  </a:solidFill>
                  <a:latin typeface="PT Sans Bold"/>
                  <a:ea typeface="PT Sans Bold"/>
                  <a:cs typeface="PT Sans Bold"/>
                  <a:sym typeface="PT Sans Bold"/>
                </a:rPr>
                <a:t>pretendere di saperlo fare anche se non abbiamo esperienza.</a:t>
              </a:r>
            </a:p>
          </p:txBody>
        </p:sp>
      </p:grpSp>
      <p:sp>
        <p:nvSpPr>
          <p:cNvPr name="Freeform 12" id="12" descr="preencoded.png"/>
          <p:cNvSpPr/>
          <p:nvPr/>
        </p:nvSpPr>
        <p:spPr>
          <a:xfrm flipH="false" flipV="false" rot="0">
            <a:off x="9518451" y="2046535"/>
            <a:ext cx="4379119" cy="6193929"/>
          </a:xfrm>
          <a:custGeom>
            <a:avLst/>
            <a:gdLst/>
            <a:ahLst/>
            <a:cxnLst/>
            <a:rect r="r" b="b" t="t" l="l"/>
            <a:pathLst>
              <a:path h="6193929" w="4379119">
                <a:moveTo>
                  <a:pt x="0" y="0"/>
                </a:moveTo>
                <a:lnTo>
                  <a:pt x="4379119" y="0"/>
                </a:lnTo>
                <a:lnTo>
                  <a:pt x="4379119" y="6193929"/>
                </a:lnTo>
                <a:lnTo>
                  <a:pt x="0" y="6193929"/>
                </a:lnTo>
                <a:lnTo>
                  <a:pt x="0" y="0"/>
                </a:lnTo>
                <a:close/>
              </a:path>
            </a:pathLst>
          </a:custGeom>
          <a:blipFill>
            <a:blip r:embed="rId6"/>
            <a:stretch>
              <a:fillRect l="-48" t="0" r="-48"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grpSp>
        <p:nvGrpSpPr>
          <p:cNvPr name="Group 6" id="6"/>
          <p:cNvGrpSpPr/>
          <p:nvPr/>
        </p:nvGrpSpPr>
        <p:grpSpPr>
          <a:xfrm rot="0">
            <a:off x="1047155" y="1570435"/>
            <a:ext cx="7405687" cy="880021"/>
            <a:chOff x="0" y="0"/>
            <a:chExt cx="9874250" cy="1173362"/>
          </a:xfrm>
        </p:grpSpPr>
        <p:sp>
          <p:nvSpPr>
            <p:cNvPr name="Freeform 7" id="7"/>
            <p:cNvSpPr/>
            <p:nvPr/>
          </p:nvSpPr>
          <p:spPr>
            <a:xfrm flipH="false" flipV="false" rot="0">
              <a:off x="0" y="0"/>
              <a:ext cx="9874250" cy="1173362"/>
            </a:xfrm>
            <a:custGeom>
              <a:avLst/>
              <a:gdLst/>
              <a:ahLst/>
              <a:cxnLst/>
              <a:rect r="r" b="b" t="t" l="l"/>
              <a:pathLst>
                <a:path h="1173362" w="9874250">
                  <a:moveTo>
                    <a:pt x="0" y="0"/>
                  </a:moveTo>
                  <a:lnTo>
                    <a:pt x="9874250" y="0"/>
                  </a:lnTo>
                  <a:lnTo>
                    <a:pt x="9874250" y="1173362"/>
                  </a:lnTo>
                  <a:lnTo>
                    <a:pt x="0" y="1173362"/>
                  </a:lnTo>
                  <a:close/>
                </a:path>
              </a:pathLst>
            </a:custGeom>
            <a:solidFill>
              <a:srgbClr val="000000">
                <a:alpha val="0"/>
              </a:srgbClr>
            </a:solidFill>
          </p:spPr>
        </p:sp>
        <p:sp>
          <p:nvSpPr>
            <p:cNvPr name="TextBox 8" id="8"/>
            <p:cNvSpPr txBox="true"/>
            <p:nvPr/>
          </p:nvSpPr>
          <p:spPr>
            <a:xfrm>
              <a:off x="0" y="-38100"/>
              <a:ext cx="9874250" cy="121146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Cosa abbiamo imparato</a:t>
              </a:r>
            </a:p>
          </p:txBody>
        </p:sp>
      </p:grpSp>
      <p:grpSp>
        <p:nvGrpSpPr>
          <p:cNvPr name="Group 9" id="9"/>
          <p:cNvGrpSpPr/>
          <p:nvPr/>
        </p:nvGrpSpPr>
        <p:grpSpPr>
          <a:xfrm rot="0">
            <a:off x="2191494" y="4854774"/>
            <a:ext cx="3520231" cy="439936"/>
            <a:chOff x="0" y="0"/>
            <a:chExt cx="4693642" cy="586582"/>
          </a:xfrm>
        </p:grpSpPr>
        <p:sp>
          <p:nvSpPr>
            <p:cNvPr name="Freeform 10" id="10"/>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11" id="11"/>
            <p:cNvSpPr txBox="true"/>
            <p:nvPr/>
          </p:nvSpPr>
          <p:spPr>
            <a:xfrm>
              <a:off x="0" y="-28575"/>
              <a:ext cx="4693642" cy="615157"/>
            </a:xfrm>
            <a:prstGeom prst="rect">
              <a:avLst/>
            </a:prstGeom>
          </p:spPr>
          <p:txBody>
            <a:bodyPr anchor="t" rtlCol="false" tIns="0" lIns="0" bIns="0" rIns="0"/>
            <a:lstStyle/>
            <a:p>
              <a:pPr algn="r">
                <a:lnSpc>
                  <a:spcPts val="3437"/>
                </a:lnSpc>
              </a:pPr>
              <a:r>
                <a:rPr lang="en-US" sz="2750">
                  <a:solidFill>
                    <a:srgbClr val="00002E"/>
                  </a:solidFill>
                  <a:latin typeface="Alice"/>
                  <a:ea typeface="Alice"/>
                  <a:cs typeface="Alice"/>
                  <a:sym typeface="Alice"/>
                </a:rPr>
                <a:t>Attenzione</a:t>
              </a:r>
            </a:p>
          </p:txBody>
        </p:sp>
      </p:grpSp>
      <p:grpSp>
        <p:nvGrpSpPr>
          <p:cNvPr name="Group 12" id="12"/>
          <p:cNvGrpSpPr/>
          <p:nvPr/>
        </p:nvGrpSpPr>
        <p:grpSpPr>
          <a:xfrm rot="0">
            <a:off x="1047155" y="5474196"/>
            <a:ext cx="4664571" cy="1436340"/>
            <a:chOff x="0" y="0"/>
            <a:chExt cx="6219428" cy="1915120"/>
          </a:xfrm>
        </p:grpSpPr>
        <p:sp>
          <p:nvSpPr>
            <p:cNvPr name="Freeform 13" id="13"/>
            <p:cNvSpPr/>
            <p:nvPr/>
          </p:nvSpPr>
          <p:spPr>
            <a:xfrm flipH="false" flipV="false" rot="0">
              <a:off x="0" y="0"/>
              <a:ext cx="6219429" cy="1915120"/>
            </a:xfrm>
            <a:custGeom>
              <a:avLst/>
              <a:gdLst/>
              <a:ahLst/>
              <a:cxnLst/>
              <a:rect r="r" b="b" t="t" l="l"/>
              <a:pathLst>
                <a:path h="1915120" w="6219429">
                  <a:moveTo>
                    <a:pt x="0" y="0"/>
                  </a:moveTo>
                  <a:lnTo>
                    <a:pt x="6219429" y="0"/>
                  </a:lnTo>
                  <a:lnTo>
                    <a:pt x="6219429" y="1915120"/>
                  </a:lnTo>
                  <a:lnTo>
                    <a:pt x="0" y="1915120"/>
                  </a:lnTo>
                  <a:close/>
                </a:path>
              </a:pathLst>
            </a:custGeom>
            <a:solidFill>
              <a:srgbClr val="000000">
                <a:alpha val="0"/>
              </a:srgbClr>
            </a:solidFill>
          </p:spPr>
        </p:sp>
        <p:sp>
          <p:nvSpPr>
            <p:cNvPr name="TextBox 14" id="14"/>
            <p:cNvSpPr txBox="true"/>
            <p:nvPr/>
          </p:nvSpPr>
          <p:spPr>
            <a:xfrm>
              <a:off x="0" y="-95250"/>
              <a:ext cx="6219428" cy="2010370"/>
            </a:xfrm>
            <a:prstGeom prst="rect">
              <a:avLst/>
            </a:prstGeom>
          </p:spPr>
          <p:txBody>
            <a:bodyPr anchor="t" rtlCol="false" tIns="0" lIns="0" bIns="0" rIns="0"/>
            <a:lstStyle/>
            <a:p>
              <a:pPr algn="r">
                <a:lnSpc>
                  <a:spcPts val="3750"/>
                </a:lnSpc>
              </a:pPr>
              <a:r>
                <a:rPr lang="en-US" sz="2312">
                  <a:solidFill>
                    <a:srgbClr val="00002E"/>
                  </a:solidFill>
                  <a:latin typeface="PT Sans"/>
                  <a:ea typeface="PT Sans"/>
                  <a:cs typeface="PT Sans"/>
                  <a:sym typeface="PT Sans"/>
                </a:rPr>
                <a:t>Ogni recruiter dedica 6 secondi per ogni CV, è tua la responsabilità di catturare la sua attenzione</a:t>
              </a:r>
            </a:p>
          </p:txBody>
        </p:sp>
      </p:grpSp>
      <p:sp>
        <p:nvSpPr>
          <p:cNvPr name="Freeform 15" id="15" descr="preencoded.png"/>
          <p:cNvSpPr/>
          <p:nvPr/>
        </p:nvSpPr>
        <p:spPr>
          <a:xfrm flipH="false" flipV="false" rot="0">
            <a:off x="6310164" y="3048892"/>
            <a:ext cx="5667672" cy="5667672"/>
          </a:xfrm>
          <a:custGeom>
            <a:avLst/>
            <a:gdLst/>
            <a:ahLst/>
            <a:cxnLst/>
            <a:rect r="r" b="b" t="t" l="l"/>
            <a:pathLst>
              <a:path h="5667672" w="5667672">
                <a:moveTo>
                  <a:pt x="0" y="0"/>
                </a:moveTo>
                <a:lnTo>
                  <a:pt x="5667672" y="0"/>
                </a:lnTo>
                <a:lnTo>
                  <a:pt x="5667672" y="5667673"/>
                </a:lnTo>
                <a:lnTo>
                  <a:pt x="0" y="5667673"/>
                </a:lnTo>
                <a:lnTo>
                  <a:pt x="0" y="0"/>
                </a:lnTo>
                <a:close/>
              </a:path>
            </a:pathLst>
          </a:custGeom>
          <a:blipFill>
            <a:blip r:embed="rId6"/>
            <a:stretch>
              <a:fillRect l="0" t="0" r="0" b="0"/>
            </a:stretch>
          </a:blipFill>
        </p:spPr>
      </p:sp>
      <p:grpSp>
        <p:nvGrpSpPr>
          <p:cNvPr name="Group 16" id="16"/>
          <p:cNvGrpSpPr/>
          <p:nvPr/>
        </p:nvGrpSpPr>
        <p:grpSpPr>
          <a:xfrm rot="0">
            <a:off x="7109669" y="5242471"/>
            <a:ext cx="160139" cy="598289"/>
            <a:chOff x="0" y="0"/>
            <a:chExt cx="213518" cy="797718"/>
          </a:xfrm>
        </p:grpSpPr>
        <p:sp>
          <p:nvSpPr>
            <p:cNvPr name="Freeform 17" id="17"/>
            <p:cNvSpPr/>
            <p:nvPr/>
          </p:nvSpPr>
          <p:spPr>
            <a:xfrm flipH="false" flipV="false" rot="0">
              <a:off x="0" y="0"/>
              <a:ext cx="213518" cy="797718"/>
            </a:xfrm>
            <a:custGeom>
              <a:avLst/>
              <a:gdLst/>
              <a:ahLst/>
              <a:cxnLst/>
              <a:rect r="r" b="b" t="t" l="l"/>
              <a:pathLst>
                <a:path h="797718" w="213518">
                  <a:moveTo>
                    <a:pt x="0" y="0"/>
                  </a:moveTo>
                  <a:lnTo>
                    <a:pt x="213518" y="0"/>
                  </a:lnTo>
                  <a:lnTo>
                    <a:pt x="213518" y="797718"/>
                  </a:lnTo>
                  <a:lnTo>
                    <a:pt x="0" y="797718"/>
                  </a:lnTo>
                  <a:close/>
                </a:path>
              </a:pathLst>
            </a:custGeom>
            <a:solidFill>
              <a:srgbClr val="000000">
                <a:alpha val="0"/>
              </a:srgbClr>
            </a:solidFill>
          </p:spPr>
        </p:sp>
        <p:sp>
          <p:nvSpPr>
            <p:cNvPr name="TextBox 18" id="18"/>
            <p:cNvSpPr txBox="true"/>
            <p:nvPr/>
          </p:nvSpPr>
          <p:spPr>
            <a:xfrm>
              <a:off x="0" y="-123825"/>
              <a:ext cx="213518" cy="921543"/>
            </a:xfrm>
            <a:prstGeom prst="rect">
              <a:avLst/>
            </a:prstGeom>
          </p:spPr>
          <p:txBody>
            <a:bodyPr anchor="t" rtlCol="false" tIns="0" lIns="0" bIns="0" rIns="0"/>
            <a:lstStyle/>
            <a:p>
              <a:pPr algn="l">
                <a:lnSpc>
                  <a:spcPts val="4687"/>
                </a:lnSpc>
              </a:pPr>
              <a:r>
                <a:rPr lang="en-US" sz="2937">
                  <a:solidFill>
                    <a:srgbClr val="00002E"/>
                  </a:solidFill>
                  <a:latin typeface="Alice"/>
                  <a:ea typeface="Alice"/>
                  <a:cs typeface="Alice"/>
                  <a:sym typeface="Alice"/>
                </a:rPr>
                <a:t>1</a:t>
              </a:r>
            </a:p>
          </p:txBody>
        </p:sp>
      </p:grpSp>
      <p:grpSp>
        <p:nvGrpSpPr>
          <p:cNvPr name="Group 19" id="19"/>
          <p:cNvGrpSpPr/>
          <p:nvPr/>
        </p:nvGrpSpPr>
        <p:grpSpPr>
          <a:xfrm rot="0">
            <a:off x="12426554" y="3445371"/>
            <a:ext cx="3520231" cy="439936"/>
            <a:chOff x="0" y="0"/>
            <a:chExt cx="4693642" cy="586582"/>
          </a:xfrm>
        </p:grpSpPr>
        <p:sp>
          <p:nvSpPr>
            <p:cNvPr name="Freeform 20" id="20"/>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21" id="21"/>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Grafica</a:t>
              </a:r>
            </a:p>
          </p:txBody>
        </p:sp>
      </p:grpSp>
      <p:grpSp>
        <p:nvGrpSpPr>
          <p:cNvPr name="Group 22" id="22"/>
          <p:cNvGrpSpPr/>
          <p:nvPr/>
        </p:nvGrpSpPr>
        <p:grpSpPr>
          <a:xfrm rot="0">
            <a:off x="12426554" y="4064794"/>
            <a:ext cx="4814292" cy="1436340"/>
            <a:chOff x="0" y="0"/>
            <a:chExt cx="6419057" cy="1915120"/>
          </a:xfrm>
        </p:grpSpPr>
        <p:sp>
          <p:nvSpPr>
            <p:cNvPr name="Freeform 23" id="23"/>
            <p:cNvSpPr/>
            <p:nvPr/>
          </p:nvSpPr>
          <p:spPr>
            <a:xfrm flipH="false" flipV="false" rot="0">
              <a:off x="0" y="0"/>
              <a:ext cx="6419057" cy="1915120"/>
            </a:xfrm>
            <a:custGeom>
              <a:avLst/>
              <a:gdLst/>
              <a:ahLst/>
              <a:cxnLst/>
              <a:rect r="r" b="b" t="t" l="l"/>
              <a:pathLst>
                <a:path h="1915120" w="6419057">
                  <a:moveTo>
                    <a:pt x="0" y="0"/>
                  </a:moveTo>
                  <a:lnTo>
                    <a:pt x="6419057" y="0"/>
                  </a:lnTo>
                  <a:lnTo>
                    <a:pt x="6419057" y="1915120"/>
                  </a:lnTo>
                  <a:lnTo>
                    <a:pt x="0" y="1915120"/>
                  </a:lnTo>
                  <a:close/>
                </a:path>
              </a:pathLst>
            </a:custGeom>
            <a:solidFill>
              <a:srgbClr val="000000">
                <a:alpha val="0"/>
              </a:srgbClr>
            </a:solidFill>
          </p:spPr>
        </p:sp>
        <p:sp>
          <p:nvSpPr>
            <p:cNvPr name="TextBox 24" id="24"/>
            <p:cNvSpPr txBox="true"/>
            <p:nvPr/>
          </p:nvSpPr>
          <p:spPr>
            <a:xfrm>
              <a:off x="0" y="-95250"/>
              <a:ext cx="6419057" cy="2010370"/>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In un mondo di CV in bianco e nero, dare colore, dice già tanto di te ancora prima di leggere il CV. </a:t>
              </a:r>
            </a:p>
          </p:txBody>
        </p:sp>
      </p:grpSp>
      <p:sp>
        <p:nvSpPr>
          <p:cNvPr name="Freeform 25" id="25" descr="preencoded.png"/>
          <p:cNvSpPr/>
          <p:nvPr/>
        </p:nvSpPr>
        <p:spPr>
          <a:xfrm flipH="false" flipV="false" rot="0">
            <a:off x="6310164" y="3048892"/>
            <a:ext cx="5667672" cy="5667672"/>
          </a:xfrm>
          <a:custGeom>
            <a:avLst/>
            <a:gdLst/>
            <a:ahLst/>
            <a:cxnLst/>
            <a:rect r="r" b="b" t="t" l="l"/>
            <a:pathLst>
              <a:path h="5667672" w="5667672">
                <a:moveTo>
                  <a:pt x="0" y="0"/>
                </a:moveTo>
                <a:lnTo>
                  <a:pt x="5667672" y="0"/>
                </a:lnTo>
                <a:lnTo>
                  <a:pt x="5667672" y="5667673"/>
                </a:lnTo>
                <a:lnTo>
                  <a:pt x="0" y="5667673"/>
                </a:lnTo>
                <a:lnTo>
                  <a:pt x="0" y="0"/>
                </a:lnTo>
                <a:close/>
              </a:path>
            </a:pathLst>
          </a:custGeom>
          <a:blipFill>
            <a:blip r:embed="rId7"/>
            <a:stretch>
              <a:fillRect l="0" t="0" r="0" b="0"/>
            </a:stretch>
          </a:blipFill>
        </p:spPr>
      </p:sp>
      <p:grpSp>
        <p:nvGrpSpPr>
          <p:cNvPr name="Group 26" id="26"/>
          <p:cNvGrpSpPr/>
          <p:nvPr/>
        </p:nvGrpSpPr>
        <p:grpSpPr>
          <a:xfrm rot="0">
            <a:off x="10324505" y="4061669"/>
            <a:ext cx="183654" cy="598289"/>
            <a:chOff x="0" y="0"/>
            <a:chExt cx="244872" cy="797718"/>
          </a:xfrm>
        </p:grpSpPr>
        <p:sp>
          <p:nvSpPr>
            <p:cNvPr name="Freeform 27" id="27"/>
            <p:cNvSpPr/>
            <p:nvPr/>
          </p:nvSpPr>
          <p:spPr>
            <a:xfrm flipH="false" flipV="false" rot="0">
              <a:off x="0" y="0"/>
              <a:ext cx="244872" cy="797718"/>
            </a:xfrm>
            <a:custGeom>
              <a:avLst/>
              <a:gdLst/>
              <a:ahLst/>
              <a:cxnLst/>
              <a:rect r="r" b="b" t="t" l="l"/>
              <a:pathLst>
                <a:path h="797718" w="244872">
                  <a:moveTo>
                    <a:pt x="0" y="0"/>
                  </a:moveTo>
                  <a:lnTo>
                    <a:pt x="244872" y="0"/>
                  </a:lnTo>
                  <a:lnTo>
                    <a:pt x="244872" y="797718"/>
                  </a:lnTo>
                  <a:lnTo>
                    <a:pt x="0" y="797718"/>
                  </a:lnTo>
                  <a:close/>
                </a:path>
              </a:pathLst>
            </a:custGeom>
            <a:solidFill>
              <a:srgbClr val="000000">
                <a:alpha val="0"/>
              </a:srgbClr>
            </a:solidFill>
          </p:spPr>
        </p:sp>
        <p:sp>
          <p:nvSpPr>
            <p:cNvPr name="TextBox 28" id="28"/>
            <p:cNvSpPr txBox="true"/>
            <p:nvPr/>
          </p:nvSpPr>
          <p:spPr>
            <a:xfrm>
              <a:off x="0" y="-123825"/>
              <a:ext cx="244872" cy="921543"/>
            </a:xfrm>
            <a:prstGeom prst="rect">
              <a:avLst/>
            </a:prstGeom>
          </p:spPr>
          <p:txBody>
            <a:bodyPr anchor="t" rtlCol="false" tIns="0" lIns="0" bIns="0" rIns="0"/>
            <a:lstStyle/>
            <a:p>
              <a:pPr algn="l">
                <a:lnSpc>
                  <a:spcPts val="4687"/>
                </a:lnSpc>
              </a:pPr>
              <a:r>
                <a:rPr lang="en-US" sz="2937">
                  <a:solidFill>
                    <a:srgbClr val="00002E"/>
                  </a:solidFill>
                  <a:latin typeface="Alice"/>
                  <a:ea typeface="Alice"/>
                  <a:cs typeface="Alice"/>
                  <a:sym typeface="Alice"/>
                </a:rPr>
                <a:t>2</a:t>
              </a:r>
            </a:p>
          </p:txBody>
        </p:sp>
      </p:grpSp>
      <p:grpSp>
        <p:nvGrpSpPr>
          <p:cNvPr name="Group 29" id="29"/>
          <p:cNvGrpSpPr/>
          <p:nvPr/>
        </p:nvGrpSpPr>
        <p:grpSpPr>
          <a:xfrm rot="0">
            <a:off x="12426554" y="6742956"/>
            <a:ext cx="3520231" cy="439936"/>
            <a:chOff x="0" y="0"/>
            <a:chExt cx="4693642" cy="586582"/>
          </a:xfrm>
        </p:grpSpPr>
        <p:sp>
          <p:nvSpPr>
            <p:cNvPr name="Freeform 30" id="30"/>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31" id="31"/>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Contenuti</a:t>
              </a:r>
            </a:p>
          </p:txBody>
        </p:sp>
      </p:grpSp>
      <p:grpSp>
        <p:nvGrpSpPr>
          <p:cNvPr name="Group 32" id="32"/>
          <p:cNvGrpSpPr/>
          <p:nvPr/>
        </p:nvGrpSpPr>
        <p:grpSpPr>
          <a:xfrm rot="0">
            <a:off x="12426554" y="7362379"/>
            <a:ext cx="4814292" cy="957560"/>
            <a:chOff x="0" y="0"/>
            <a:chExt cx="6419057" cy="1276747"/>
          </a:xfrm>
        </p:grpSpPr>
        <p:sp>
          <p:nvSpPr>
            <p:cNvPr name="Freeform 33" id="33"/>
            <p:cNvSpPr/>
            <p:nvPr/>
          </p:nvSpPr>
          <p:spPr>
            <a:xfrm flipH="false" flipV="false" rot="0">
              <a:off x="0" y="0"/>
              <a:ext cx="6419057" cy="1276747"/>
            </a:xfrm>
            <a:custGeom>
              <a:avLst/>
              <a:gdLst/>
              <a:ahLst/>
              <a:cxnLst/>
              <a:rect r="r" b="b" t="t" l="l"/>
              <a:pathLst>
                <a:path h="1276747" w="6419057">
                  <a:moveTo>
                    <a:pt x="0" y="0"/>
                  </a:moveTo>
                  <a:lnTo>
                    <a:pt x="6419057" y="0"/>
                  </a:lnTo>
                  <a:lnTo>
                    <a:pt x="6419057" y="1276747"/>
                  </a:lnTo>
                  <a:lnTo>
                    <a:pt x="0" y="1276747"/>
                  </a:lnTo>
                  <a:close/>
                </a:path>
              </a:pathLst>
            </a:custGeom>
            <a:solidFill>
              <a:srgbClr val="000000">
                <a:alpha val="0"/>
              </a:srgbClr>
            </a:solidFill>
          </p:spPr>
        </p:sp>
        <p:sp>
          <p:nvSpPr>
            <p:cNvPr name="TextBox 34" id="34"/>
            <p:cNvSpPr txBox="true"/>
            <p:nvPr/>
          </p:nvSpPr>
          <p:spPr>
            <a:xfrm>
              <a:off x="0" y="-95250"/>
              <a:ext cx="6419057" cy="1371997"/>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Dai valore prima ai contenuti più rilevanti</a:t>
              </a:r>
            </a:p>
          </p:txBody>
        </p:sp>
      </p:grpSp>
      <p:sp>
        <p:nvSpPr>
          <p:cNvPr name="Freeform 35" id="35" descr="preencoded.png"/>
          <p:cNvSpPr/>
          <p:nvPr/>
        </p:nvSpPr>
        <p:spPr>
          <a:xfrm flipH="false" flipV="false" rot="0">
            <a:off x="6310164" y="3048892"/>
            <a:ext cx="5667672" cy="5667672"/>
          </a:xfrm>
          <a:custGeom>
            <a:avLst/>
            <a:gdLst/>
            <a:ahLst/>
            <a:cxnLst/>
            <a:rect r="r" b="b" t="t" l="l"/>
            <a:pathLst>
              <a:path h="5667672" w="5667672">
                <a:moveTo>
                  <a:pt x="0" y="0"/>
                </a:moveTo>
                <a:lnTo>
                  <a:pt x="5667672" y="0"/>
                </a:lnTo>
                <a:lnTo>
                  <a:pt x="5667672" y="5667673"/>
                </a:lnTo>
                <a:lnTo>
                  <a:pt x="0" y="5667673"/>
                </a:lnTo>
                <a:lnTo>
                  <a:pt x="0" y="0"/>
                </a:lnTo>
                <a:close/>
              </a:path>
            </a:pathLst>
          </a:custGeom>
          <a:blipFill>
            <a:blip r:embed="rId8"/>
            <a:stretch>
              <a:fillRect l="0" t="0" r="0" b="0"/>
            </a:stretch>
          </a:blipFill>
        </p:spPr>
      </p:sp>
      <p:grpSp>
        <p:nvGrpSpPr>
          <p:cNvPr name="Group 36" id="36"/>
          <p:cNvGrpSpPr/>
          <p:nvPr/>
        </p:nvGrpSpPr>
        <p:grpSpPr>
          <a:xfrm rot="0">
            <a:off x="9734550" y="7446317"/>
            <a:ext cx="182166" cy="598289"/>
            <a:chOff x="0" y="0"/>
            <a:chExt cx="242888" cy="797718"/>
          </a:xfrm>
        </p:grpSpPr>
        <p:sp>
          <p:nvSpPr>
            <p:cNvPr name="Freeform 37" id="37"/>
            <p:cNvSpPr/>
            <p:nvPr/>
          </p:nvSpPr>
          <p:spPr>
            <a:xfrm flipH="false" flipV="false" rot="0">
              <a:off x="0" y="0"/>
              <a:ext cx="242888" cy="797718"/>
            </a:xfrm>
            <a:custGeom>
              <a:avLst/>
              <a:gdLst/>
              <a:ahLst/>
              <a:cxnLst/>
              <a:rect r="r" b="b" t="t" l="l"/>
              <a:pathLst>
                <a:path h="797718" w="242888">
                  <a:moveTo>
                    <a:pt x="0" y="0"/>
                  </a:moveTo>
                  <a:lnTo>
                    <a:pt x="242888" y="0"/>
                  </a:lnTo>
                  <a:lnTo>
                    <a:pt x="242888" y="797718"/>
                  </a:lnTo>
                  <a:lnTo>
                    <a:pt x="0" y="797718"/>
                  </a:lnTo>
                  <a:close/>
                </a:path>
              </a:pathLst>
            </a:custGeom>
            <a:solidFill>
              <a:srgbClr val="000000">
                <a:alpha val="0"/>
              </a:srgbClr>
            </a:solidFill>
          </p:spPr>
        </p:sp>
        <p:sp>
          <p:nvSpPr>
            <p:cNvPr name="TextBox 38" id="38"/>
            <p:cNvSpPr txBox="true"/>
            <p:nvPr/>
          </p:nvSpPr>
          <p:spPr>
            <a:xfrm>
              <a:off x="0" y="-123825"/>
              <a:ext cx="242888" cy="921543"/>
            </a:xfrm>
            <a:prstGeom prst="rect">
              <a:avLst/>
            </a:prstGeom>
          </p:spPr>
          <p:txBody>
            <a:bodyPr anchor="t" rtlCol="false" tIns="0" lIns="0" bIns="0" rIns="0"/>
            <a:lstStyle/>
            <a:p>
              <a:pPr algn="l">
                <a:lnSpc>
                  <a:spcPts val="4687"/>
                </a:lnSpc>
              </a:pPr>
              <a:r>
                <a:rPr lang="en-US" sz="2937">
                  <a:solidFill>
                    <a:srgbClr val="00002E"/>
                  </a:solidFill>
                  <a:latin typeface="Alice"/>
                  <a:ea typeface="Alice"/>
                  <a:cs typeface="Alice"/>
                  <a:sym typeface="Alice"/>
                </a:rPr>
                <a:t>3</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7905155" y="3081486"/>
            <a:ext cx="9335691" cy="1760041"/>
            <a:chOff x="0" y="0"/>
            <a:chExt cx="12447588" cy="2346722"/>
          </a:xfrm>
        </p:grpSpPr>
        <p:sp>
          <p:nvSpPr>
            <p:cNvPr name="Freeform 8" id="8"/>
            <p:cNvSpPr/>
            <p:nvPr/>
          </p:nvSpPr>
          <p:spPr>
            <a:xfrm flipH="false" flipV="false" rot="0">
              <a:off x="0" y="0"/>
              <a:ext cx="12447588" cy="2346722"/>
            </a:xfrm>
            <a:custGeom>
              <a:avLst/>
              <a:gdLst/>
              <a:ahLst/>
              <a:cxnLst/>
              <a:rect r="r" b="b" t="t" l="l"/>
              <a:pathLst>
                <a:path h="2346722" w="12447588">
                  <a:moveTo>
                    <a:pt x="0" y="0"/>
                  </a:moveTo>
                  <a:lnTo>
                    <a:pt x="12447588" y="0"/>
                  </a:lnTo>
                  <a:lnTo>
                    <a:pt x="12447588" y="2346722"/>
                  </a:lnTo>
                  <a:lnTo>
                    <a:pt x="0" y="2346722"/>
                  </a:lnTo>
                  <a:close/>
                </a:path>
              </a:pathLst>
            </a:custGeom>
            <a:solidFill>
              <a:srgbClr val="000000">
                <a:alpha val="0"/>
              </a:srgbClr>
            </a:solidFill>
          </p:spPr>
        </p:sp>
        <p:sp>
          <p:nvSpPr>
            <p:cNvPr name="TextBox 9" id="9"/>
            <p:cNvSpPr txBox="true"/>
            <p:nvPr/>
          </p:nvSpPr>
          <p:spPr>
            <a:xfrm>
              <a:off x="0" y="-38100"/>
              <a:ext cx="12447588" cy="238482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Cosa sono i curriculum digitali</a:t>
              </a:r>
            </a:p>
          </p:txBody>
        </p:sp>
      </p:grpSp>
      <p:grpSp>
        <p:nvGrpSpPr>
          <p:cNvPr name="Group 10" id="10"/>
          <p:cNvGrpSpPr/>
          <p:nvPr/>
        </p:nvGrpSpPr>
        <p:grpSpPr>
          <a:xfrm rot="0">
            <a:off x="7905155" y="5290245"/>
            <a:ext cx="9335691" cy="1915120"/>
            <a:chOff x="0" y="0"/>
            <a:chExt cx="12447588" cy="2553493"/>
          </a:xfrm>
        </p:grpSpPr>
        <p:sp>
          <p:nvSpPr>
            <p:cNvPr name="Freeform 11" id="11"/>
            <p:cNvSpPr/>
            <p:nvPr/>
          </p:nvSpPr>
          <p:spPr>
            <a:xfrm flipH="false" flipV="false" rot="0">
              <a:off x="0" y="0"/>
              <a:ext cx="12447588" cy="2553493"/>
            </a:xfrm>
            <a:custGeom>
              <a:avLst/>
              <a:gdLst/>
              <a:ahLst/>
              <a:cxnLst/>
              <a:rect r="r" b="b" t="t" l="l"/>
              <a:pathLst>
                <a:path h="2553493" w="12447588">
                  <a:moveTo>
                    <a:pt x="0" y="0"/>
                  </a:moveTo>
                  <a:lnTo>
                    <a:pt x="12447588" y="0"/>
                  </a:lnTo>
                  <a:lnTo>
                    <a:pt x="12447588" y="2553493"/>
                  </a:lnTo>
                  <a:lnTo>
                    <a:pt x="0" y="2553493"/>
                  </a:lnTo>
                  <a:close/>
                </a:path>
              </a:pathLst>
            </a:custGeom>
            <a:solidFill>
              <a:srgbClr val="000000">
                <a:alpha val="0"/>
              </a:srgbClr>
            </a:solidFill>
          </p:spPr>
        </p:sp>
        <p:sp>
          <p:nvSpPr>
            <p:cNvPr name="TextBox 12" id="12"/>
            <p:cNvSpPr txBox="true"/>
            <p:nvPr/>
          </p:nvSpPr>
          <p:spPr>
            <a:xfrm>
              <a:off x="0" y="-95250"/>
              <a:ext cx="12447588" cy="264874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I curriculum digitali sono rappresentazioni interattive e dinamiche del tuo percorso professionale. Essi vanno oltre il semplice documento cartaceo. Possono includere video, animazioni e collegamenti a progetti online.</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7905155" y="3020318"/>
            <a:ext cx="9076879" cy="880021"/>
            <a:chOff x="0" y="0"/>
            <a:chExt cx="12102505" cy="1173362"/>
          </a:xfrm>
        </p:grpSpPr>
        <p:sp>
          <p:nvSpPr>
            <p:cNvPr name="Freeform 8" id="8"/>
            <p:cNvSpPr/>
            <p:nvPr/>
          </p:nvSpPr>
          <p:spPr>
            <a:xfrm flipH="false" flipV="false" rot="0">
              <a:off x="0" y="0"/>
              <a:ext cx="12102505" cy="1173362"/>
            </a:xfrm>
            <a:custGeom>
              <a:avLst/>
              <a:gdLst/>
              <a:ahLst/>
              <a:cxnLst/>
              <a:rect r="r" b="b" t="t" l="l"/>
              <a:pathLst>
                <a:path h="1173362" w="12102505">
                  <a:moveTo>
                    <a:pt x="0" y="0"/>
                  </a:moveTo>
                  <a:lnTo>
                    <a:pt x="12102505" y="0"/>
                  </a:lnTo>
                  <a:lnTo>
                    <a:pt x="12102505" y="1173362"/>
                  </a:lnTo>
                  <a:lnTo>
                    <a:pt x="0" y="1173362"/>
                  </a:lnTo>
                  <a:close/>
                </a:path>
              </a:pathLst>
            </a:custGeom>
            <a:solidFill>
              <a:srgbClr val="000000">
                <a:alpha val="0"/>
              </a:srgbClr>
            </a:solidFill>
          </p:spPr>
        </p:sp>
        <p:sp>
          <p:nvSpPr>
            <p:cNvPr name="TextBox 9" id="9"/>
            <p:cNvSpPr txBox="true"/>
            <p:nvPr/>
          </p:nvSpPr>
          <p:spPr>
            <a:xfrm>
              <a:off x="0" y="-38100"/>
              <a:ext cx="12102505" cy="121146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CV Digitali e Portfolio Online</a:t>
              </a:r>
            </a:p>
          </p:txBody>
        </p:sp>
      </p:grpSp>
      <p:sp>
        <p:nvSpPr>
          <p:cNvPr name="Freeform 10" id="10" descr="preencoded.png"/>
          <p:cNvSpPr/>
          <p:nvPr/>
        </p:nvSpPr>
        <p:spPr>
          <a:xfrm flipH="false" flipV="false" rot="0">
            <a:off x="7905155" y="4349055"/>
            <a:ext cx="703064" cy="703064"/>
          </a:xfrm>
          <a:custGeom>
            <a:avLst/>
            <a:gdLst/>
            <a:ahLst/>
            <a:cxnLst/>
            <a:rect r="r" b="b" t="t" l="l"/>
            <a:pathLst>
              <a:path h="703064" w="703064">
                <a:moveTo>
                  <a:pt x="0" y="0"/>
                </a:moveTo>
                <a:lnTo>
                  <a:pt x="703064" y="0"/>
                </a:lnTo>
                <a:lnTo>
                  <a:pt x="703064" y="703064"/>
                </a:lnTo>
                <a:lnTo>
                  <a:pt x="0" y="703064"/>
                </a:lnTo>
                <a:lnTo>
                  <a:pt x="0" y="0"/>
                </a:lnTo>
                <a:close/>
              </a:path>
            </a:pathLst>
          </a:custGeom>
          <a:blipFill>
            <a:blip r:embed="rId7"/>
            <a:stretch>
              <a:fillRect l="0" t="0" r="0" b="0"/>
            </a:stretch>
          </a:blipFill>
        </p:spPr>
      </p:sp>
      <p:grpSp>
        <p:nvGrpSpPr>
          <p:cNvPr name="Group 11" id="11"/>
          <p:cNvGrpSpPr/>
          <p:nvPr/>
        </p:nvGrpSpPr>
        <p:grpSpPr>
          <a:xfrm rot="0">
            <a:off x="7905155" y="5351264"/>
            <a:ext cx="2812703" cy="1436340"/>
            <a:chOff x="0" y="0"/>
            <a:chExt cx="3750270" cy="1915120"/>
          </a:xfrm>
        </p:grpSpPr>
        <p:sp>
          <p:nvSpPr>
            <p:cNvPr name="Freeform 12" id="12"/>
            <p:cNvSpPr/>
            <p:nvPr/>
          </p:nvSpPr>
          <p:spPr>
            <a:xfrm flipH="false" flipV="false" rot="0">
              <a:off x="0" y="0"/>
              <a:ext cx="3750270" cy="1915120"/>
            </a:xfrm>
            <a:custGeom>
              <a:avLst/>
              <a:gdLst/>
              <a:ahLst/>
              <a:cxnLst/>
              <a:rect r="r" b="b" t="t" l="l"/>
              <a:pathLst>
                <a:path h="1915120" w="3750270">
                  <a:moveTo>
                    <a:pt x="0" y="0"/>
                  </a:moveTo>
                  <a:lnTo>
                    <a:pt x="3750270" y="0"/>
                  </a:lnTo>
                  <a:lnTo>
                    <a:pt x="3750270" y="1915120"/>
                  </a:lnTo>
                  <a:lnTo>
                    <a:pt x="0" y="1915120"/>
                  </a:lnTo>
                  <a:close/>
                </a:path>
              </a:pathLst>
            </a:custGeom>
            <a:solidFill>
              <a:srgbClr val="000000">
                <a:alpha val="0"/>
              </a:srgbClr>
            </a:solidFill>
          </p:spPr>
        </p:sp>
        <p:sp>
          <p:nvSpPr>
            <p:cNvPr name="TextBox 13" id="13"/>
            <p:cNvSpPr txBox="true"/>
            <p:nvPr/>
          </p:nvSpPr>
          <p:spPr>
            <a:xfrm>
              <a:off x="0" y="-95250"/>
              <a:ext cx="3750270" cy="2010370"/>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Crea un sito web personale per mostrare i tuoi lavori.</a:t>
              </a:r>
            </a:p>
          </p:txBody>
        </p:sp>
      </p:grpSp>
      <p:sp>
        <p:nvSpPr>
          <p:cNvPr name="Freeform 14" id="14" descr="preencoded.png"/>
          <p:cNvSpPr/>
          <p:nvPr/>
        </p:nvSpPr>
        <p:spPr>
          <a:xfrm flipH="false" flipV="false" rot="0">
            <a:off x="11166574" y="4349055"/>
            <a:ext cx="703064" cy="703064"/>
          </a:xfrm>
          <a:custGeom>
            <a:avLst/>
            <a:gdLst/>
            <a:ahLst/>
            <a:cxnLst/>
            <a:rect r="r" b="b" t="t" l="l"/>
            <a:pathLst>
              <a:path h="703064" w="703064">
                <a:moveTo>
                  <a:pt x="0" y="0"/>
                </a:moveTo>
                <a:lnTo>
                  <a:pt x="703063" y="0"/>
                </a:lnTo>
                <a:lnTo>
                  <a:pt x="703063" y="703064"/>
                </a:lnTo>
                <a:lnTo>
                  <a:pt x="0" y="703064"/>
                </a:lnTo>
                <a:lnTo>
                  <a:pt x="0" y="0"/>
                </a:lnTo>
                <a:close/>
              </a:path>
            </a:pathLst>
          </a:custGeom>
          <a:blipFill>
            <a:blip r:embed="rId8"/>
            <a:stretch>
              <a:fillRect l="0" t="0" r="0" b="0"/>
            </a:stretch>
          </a:blipFill>
        </p:spPr>
      </p:sp>
      <p:grpSp>
        <p:nvGrpSpPr>
          <p:cNvPr name="Group 15" id="15"/>
          <p:cNvGrpSpPr/>
          <p:nvPr/>
        </p:nvGrpSpPr>
        <p:grpSpPr>
          <a:xfrm rot="0">
            <a:off x="11166574" y="5351264"/>
            <a:ext cx="2812702" cy="1915120"/>
            <a:chOff x="0" y="0"/>
            <a:chExt cx="3750270" cy="2553493"/>
          </a:xfrm>
        </p:grpSpPr>
        <p:sp>
          <p:nvSpPr>
            <p:cNvPr name="Freeform 16" id="16"/>
            <p:cNvSpPr/>
            <p:nvPr/>
          </p:nvSpPr>
          <p:spPr>
            <a:xfrm flipH="false" flipV="false" rot="0">
              <a:off x="0" y="0"/>
              <a:ext cx="3750270" cy="2553493"/>
            </a:xfrm>
            <a:custGeom>
              <a:avLst/>
              <a:gdLst/>
              <a:ahLst/>
              <a:cxnLst/>
              <a:rect r="r" b="b" t="t" l="l"/>
              <a:pathLst>
                <a:path h="2553493" w="3750270">
                  <a:moveTo>
                    <a:pt x="0" y="0"/>
                  </a:moveTo>
                  <a:lnTo>
                    <a:pt x="3750270" y="0"/>
                  </a:lnTo>
                  <a:lnTo>
                    <a:pt x="3750270" y="2553493"/>
                  </a:lnTo>
                  <a:lnTo>
                    <a:pt x="0" y="2553493"/>
                  </a:lnTo>
                  <a:close/>
                </a:path>
              </a:pathLst>
            </a:custGeom>
            <a:solidFill>
              <a:srgbClr val="000000">
                <a:alpha val="0"/>
              </a:srgbClr>
            </a:solidFill>
          </p:spPr>
        </p:sp>
        <p:sp>
          <p:nvSpPr>
            <p:cNvPr name="TextBox 17" id="17"/>
            <p:cNvSpPr txBox="true"/>
            <p:nvPr/>
          </p:nvSpPr>
          <p:spPr>
            <a:xfrm>
              <a:off x="0" y="-95250"/>
              <a:ext cx="3750270" cy="264874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Usa LinkedIn per il networking e la presentazione del profilo.</a:t>
              </a:r>
            </a:p>
          </p:txBody>
        </p:sp>
      </p:grpSp>
      <p:sp>
        <p:nvSpPr>
          <p:cNvPr name="Freeform 18" id="18" descr="preencoded.png"/>
          <p:cNvSpPr/>
          <p:nvPr/>
        </p:nvSpPr>
        <p:spPr>
          <a:xfrm flipH="false" flipV="false" rot="0">
            <a:off x="14427994" y="4349055"/>
            <a:ext cx="703212" cy="703212"/>
          </a:xfrm>
          <a:custGeom>
            <a:avLst/>
            <a:gdLst/>
            <a:ahLst/>
            <a:cxnLst/>
            <a:rect r="r" b="b" t="t" l="l"/>
            <a:pathLst>
              <a:path h="703212" w="703212">
                <a:moveTo>
                  <a:pt x="0" y="0"/>
                </a:moveTo>
                <a:lnTo>
                  <a:pt x="703212" y="0"/>
                </a:lnTo>
                <a:lnTo>
                  <a:pt x="703212" y="703212"/>
                </a:lnTo>
                <a:lnTo>
                  <a:pt x="0" y="703212"/>
                </a:lnTo>
                <a:lnTo>
                  <a:pt x="0" y="0"/>
                </a:lnTo>
                <a:close/>
              </a:path>
            </a:pathLst>
          </a:custGeom>
          <a:blipFill>
            <a:blip r:embed="rId9"/>
            <a:stretch>
              <a:fillRect l="0" t="0" r="0" b="0"/>
            </a:stretch>
          </a:blipFill>
        </p:spPr>
      </p:sp>
      <p:grpSp>
        <p:nvGrpSpPr>
          <p:cNvPr name="Group 19" id="19"/>
          <p:cNvGrpSpPr/>
          <p:nvPr/>
        </p:nvGrpSpPr>
        <p:grpSpPr>
          <a:xfrm rot="0">
            <a:off x="14427994" y="5351412"/>
            <a:ext cx="2812851" cy="1915120"/>
            <a:chOff x="0" y="0"/>
            <a:chExt cx="3750468" cy="2553493"/>
          </a:xfrm>
        </p:grpSpPr>
        <p:sp>
          <p:nvSpPr>
            <p:cNvPr name="Freeform 20" id="20"/>
            <p:cNvSpPr/>
            <p:nvPr/>
          </p:nvSpPr>
          <p:spPr>
            <a:xfrm flipH="false" flipV="false" rot="0">
              <a:off x="0" y="0"/>
              <a:ext cx="3750468" cy="2553493"/>
            </a:xfrm>
            <a:custGeom>
              <a:avLst/>
              <a:gdLst/>
              <a:ahLst/>
              <a:cxnLst/>
              <a:rect r="r" b="b" t="t" l="l"/>
              <a:pathLst>
                <a:path h="2553493" w="3750468">
                  <a:moveTo>
                    <a:pt x="0" y="0"/>
                  </a:moveTo>
                  <a:lnTo>
                    <a:pt x="3750468" y="0"/>
                  </a:lnTo>
                  <a:lnTo>
                    <a:pt x="3750468" y="2553493"/>
                  </a:lnTo>
                  <a:lnTo>
                    <a:pt x="0" y="2553493"/>
                  </a:lnTo>
                  <a:close/>
                </a:path>
              </a:pathLst>
            </a:custGeom>
            <a:solidFill>
              <a:srgbClr val="000000">
                <a:alpha val="0"/>
              </a:srgbClr>
            </a:solidFill>
          </p:spPr>
        </p:sp>
        <p:sp>
          <p:nvSpPr>
            <p:cNvPr name="TextBox 21" id="21"/>
            <p:cNvSpPr txBox="true"/>
            <p:nvPr/>
          </p:nvSpPr>
          <p:spPr>
            <a:xfrm>
              <a:off x="0" y="-95250"/>
              <a:ext cx="3750468" cy="264874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Sfrutta piattaforme cloud per archiviare e condividere documenti.</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grpSp>
        <p:nvGrpSpPr>
          <p:cNvPr name="Group 6" id="6"/>
          <p:cNvGrpSpPr/>
          <p:nvPr/>
        </p:nvGrpSpPr>
        <p:grpSpPr>
          <a:xfrm rot="0">
            <a:off x="1047155" y="1784747"/>
            <a:ext cx="12178456" cy="880021"/>
            <a:chOff x="0" y="0"/>
            <a:chExt cx="16237942" cy="1173362"/>
          </a:xfrm>
        </p:grpSpPr>
        <p:sp>
          <p:nvSpPr>
            <p:cNvPr name="Freeform 7" id="7"/>
            <p:cNvSpPr/>
            <p:nvPr/>
          </p:nvSpPr>
          <p:spPr>
            <a:xfrm flipH="false" flipV="false" rot="0">
              <a:off x="0" y="0"/>
              <a:ext cx="16237942" cy="1173362"/>
            </a:xfrm>
            <a:custGeom>
              <a:avLst/>
              <a:gdLst/>
              <a:ahLst/>
              <a:cxnLst/>
              <a:rect r="r" b="b" t="t" l="l"/>
              <a:pathLst>
                <a:path h="1173362" w="16237942">
                  <a:moveTo>
                    <a:pt x="0" y="0"/>
                  </a:moveTo>
                  <a:lnTo>
                    <a:pt x="16237942" y="0"/>
                  </a:lnTo>
                  <a:lnTo>
                    <a:pt x="16237942" y="1173362"/>
                  </a:lnTo>
                  <a:lnTo>
                    <a:pt x="0" y="1173362"/>
                  </a:lnTo>
                  <a:close/>
                </a:path>
              </a:pathLst>
            </a:custGeom>
            <a:solidFill>
              <a:srgbClr val="000000">
                <a:alpha val="0"/>
              </a:srgbClr>
            </a:solidFill>
          </p:spPr>
        </p:sp>
        <p:sp>
          <p:nvSpPr>
            <p:cNvPr name="TextBox 8" id="8"/>
            <p:cNvSpPr txBox="true"/>
            <p:nvPr/>
          </p:nvSpPr>
          <p:spPr>
            <a:xfrm>
              <a:off x="0" y="-38100"/>
              <a:ext cx="16237942" cy="121146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Come Saranno i Curriculum del Futuro</a:t>
              </a:r>
            </a:p>
          </p:txBody>
        </p:sp>
      </p:grpSp>
      <p:sp>
        <p:nvSpPr>
          <p:cNvPr name="Freeform 9" id="9" descr="preencoded.png"/>
          <p:cNvSpPr/>
          <p:nvPr/>
        </p:nvSpPr>
        <p:spPr>
          <a:xfrm flipH="false" flipV="false" rot="0">
            <a:off x="3759548" y="3263205"/>
            <a:ext cx="2671911" cy="1696491"/>
          </a:xfrm>
          <a:custGeom>
            <a:avLst/>
            <a:gdLst/>
            <a:ahLst/>
            <a:cxnLst/>
            <a:rect r="r" b="b" t="t" l="l"/>
            <a:pathLst>
              <a:path h="1696491" w="2671911">
                <a:moveTo>
                  <a:pt x="0" y="0"/>
                </a:moveTo>
                <a:lnTo>
                  <a:pt x="2671911" y="0"/>
                </a:lnTo>
                <a:lnTo>
                  <a:pt x="2671911" y="1696491"/>
                </a:lnTo>
                <a:lnTo>
                  <a:pt x="0" y="1696491"/>
                </a:lnTo>
                <a:lnTo>
                  <a:pt x="0" y="0"/>
                </a:lnTo>
                <a:close/>
              </a:path>
            </a:pathLst>
          </a:custGeom>
          <a:blipFill>
            <a:blip r:embed="rId6"/>
            <a:stretch>
              <a:fillRect l="-117" t="0" r="-117" b="0"/>
            </a:stretch>
          </a:blipFill>
        </p:spPr>
      </p:sp>
      <p:grpSp>
        <p:nvGrpSpPr>
          <p:cNvPr name="Group 10" id="10"/>
          <p:cNvGrpSpPr/>
          <p:nvPr/>
        </p:nvGrpSpPr>
        <p:grpSpPr>
          <a:xfrm rot="0">
            <a:off x="5015359" y="4021782"/>
            <a:ext cx="160139" cy="598289"/>
            <a:chOff x="0" y="0"/>
            <a:chExt cx="213518" cy="797718"/>
          </a:xfrm>
        </p:grpSpPr>
        <p:sp>
          <p:nvSpPr>
            <p:cNvPr name="Freeform 11" id="11"/>
            <p:cNvSpPr/>
            <p:nvPr/>
          </p:nvSpPr>
          <p:spPr>
            <a:xfrm flipH="false" flipV="false" rot="0">
              <a:off x="0" y="0"/>
              <a:ext cx="213518" cy="797718"/>
            </a:xfrm>
            <a:custGeom>
              <a:avLst/>
              <a:gdLst/>
              <a:ahLst/>
              <a:cxnLst/>
              <a:rect r="r" b="b" t="t" l="l"/>
              <a:pathLst>
                <a:path h="797718" w="213518">
                  <a:moveTo>
                    <a:pt x="0" y="0"/>
                  </a:moveTo>
                  <a:lnTo>
                    <a:pt x="213518" y="0"/>
                  </a:lnTo>
                  <a:lnTo>
                    <a:pt x="213518" y="797718"/>
                  </a:lnTo>
                  <a:lnTo>
                    <a:pt x="0" y="797718"/>
                  </a:lnTo>
                  <a:close/>
                </a:path>
              </a:pathLst>
            </a:custGeom>
            <a:solidFill>
              <a:srgbClr val="000000">
                <a:alpha val="0"/>
              </a:srgbClr>
            </a:solidFill>
          </p:spPr>
        </p:sp>
        <p:sp>
          <p:nvSpPr>
            <p:cNvPr name="TextBox 12" id="12"/>
            <p:cNvSpPr txBox="true"/>
            <p:nvPr/>
          </p:nvSpPr>
          <p:spPr>
            <a:xfrm>
              <a:off x="0" y="-123825"/>
              <a:ext cx="213518" cy="921543"/>
            </a:xfrm>
            <a:prstGeom prst="rect">
              <a:avLst/>
            </a:prstGeom>
          </p:spPr>
          <p:txBody>
            <a:bodyPr anchor="t" rtlCol="false" tIns="0" lIns="0" bIns="0" rIns="0"/>
            <a:lstStyle/>
            <a:p>
              <a:pPr algn="ctr">
                <a:lnSpc>
                  <a:spcPts val="4687"/>
                </a:lnSpc>
              </a:pPr>
              <a:r>
                <a:rPr lang="en-US" sz="2937">
                  <a:solidFill>
                    <a:srgbClr val="00002E"/>
                  </a:solidFill>
                  <a:latin typeface="Alice"/>
                  <a:ea typeface="Alice"/>
                  <a:cs typeface="Alice"/>
                  <a:sym typeface="Alice"/>
                </a:rPr>
                <a:t>1</a:t>
              </a:r>
            </a:p>
          </p:txBody>
        </p:sp>
      </p:grpSp>
      <p:grpSp>
        <p:nvGrpSpPr>
          <p:cNvPr name="Group 13" id="13"/>
          <p:cNvGrpSpPr/>
          <p:nvPr/>
        </p:nvGrpSpPr>
        <p:grpSpPr>
          <a:xfrm rot="0">
            <a:off x="6730602" y="3562350"/>
            <a:ext cx="3520231" cy="439936"/>
            <a:chOff x="0" y="0"/>
            <a:chExt cx="4693642" cy="586582"/>
          </a:xfrm>
        </p:grpSpPr>
        <p:sp>
          <p:nvSpPr>
            <p:cNvPr name="Freeform 14" id="14"/>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15" id="15"/>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IA</a:t>
              </a:r>
            </a:p>
          </p:txBody>
        </p:sp>
      </p:grpSp>
      <p:grpSp>
        <p:nvGrpSpPr>
          <p:cNvPr name="Group 16" id="16"/>
          <p:cNvGrpSpPr/>
          <p:nvPr/>
        </p:nvGrpSpPr>
        <p:grpSpPr>
          <a:xfrm rot="0">
            <a:off x="6730602" y="4181772"/>
            <a:ext cx="6587579" cy="478780"/>
            <a:chOff x="0" y="0"/>
            <a:chExt cx="8783438" cy="638373"/>
          </a:xfrm>
        </p:grpSpPr>
        <p:sp>
          <p:nvSpPr>
            <p:cNvPr name="Freeform 17" id="17"/>
            <p:cNvSpPr/>
            <p:nvPr/>
          </p:nvSpPr>
          <p:spPr>
            <a:xfrm flipH="false" flipV="false" rot="0">
              <a:off x="0" y="0"/>
              <a:ext cx="8783438" cy="638373"/>
            </a:xfrm>
            <a:custGeom>
              <a:avLst/>
              <a:gdLst/>
              <a:ahLst/>
              <a:cxnLst/>
              <a:rect r="r" b="b" t="t" l="l"/>
              <a:pathLst>
                <a:path h="638373" w="8783438">
                  <a:moveTo>
                    <a:pt x="0" y="0"/>
                  </a:moveTo>
                  <a:lnTo>
                    <a:pt x="8783438" y="0"/>
                  </a:lnTo>
                  <a:lnTo>
                    <a:pt x="8783438" y="638373"/>
                  </a:lnTo>
                  <a:lnTo>
                    <a:pt x="0" y="638373"/>
                  </a:lnTo>
                  <a:close/>
                </a:path>
              </a:pathLst>
            </a:custGeom>
            <a:solidFill>
              <a:srgbClr val="000000">
                <a:alpha val="0"/>
              </a:srgbClr>
            </a:solidFill>
          </p:spPr>
        </p:sp>
        <p:sp>
          <p:nvSpPr>
            <p:cNvPr name="TextBox 18" id="18"/>
            <p:cNvSpPr txBox="true"/>
            <p:nvPr/>
          </p:nvSpPr>
          <p:spPr>
            <a:xfrm>
              <a:off x="0" y="-95250"/>
              <a:ext cx="8783438"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Utilizzo dell'intelligenza artificiale per la creazione.</a:t>
              </a:r>
            </a:p>
          </p:txBody>
        </p:sp>
      </p:grpSp>
      <p:grpSp>
        <p:nvGrpSpPr>
          <p:cNvPr name="Group 19" id="19"/>
          <p:cNvGrpSpPr/>
          <p:nvPr/>
        </p:nvGrpSpPr>
        <p:grpSpPr>
          <a:xfrm rot="0">
            <a:off x="6506170" y="4978002"/>
            <a:ext cx="10659964" cy="19050"/>
            <a:chOff x="0" y="0"/>
            <a:chExt cx="14213285" cy="25400"/>
          </a:xfrm>
        </p:grpSpPr>
        <p:sp>
          <p:nvSpPr>
            <p:cNvPr name="Freeform 20" id="20"/>
            <p:cNvSpPr/>
            <p:nvPr/>
          </p:nvSpPr>
          <p:spPr>
            <a:xfrm flipH="false" flipV="false" rot="0">
              <a:off x="0" y="0"/>
              <a:ext cx="14213332" cy="25400"/>
            </a:xfrm>
            <a:custGeom>
              <a:avLst/>
              <a:gdLst/>
              <a:ahLst/>
              <a:cxnLst/>
              <a:rect r="r" b="b" t="t" l="l"/>
              <a:pathLst>
                <a:path h="25400" w="14213332">
                  <a:moveTo>
                    <a:pt x="0" y="12700"/>
                  </a:moveTo>
                  <a:cubicBezTo>
                    <a:pt x="0" y="5715"/>
                    <a:pt x="5715" y="0"/>
                    <a:pt x="12700" y="0"/>
                  </a:cubicBezTo>
                  <a:lnTo>
                    <a:pt x="14200632" y="0"/>
                  </a:lnTo>
                  <a:cubicBezTo>
                    <a:pt x="14207618" y="0"/>
                    <a:pt x="14213332" y="5715"/>
                    <a:pt x="14213332" y="12700"/>
                  </a:cubicBezTo>
                  <a:cubicBezTo>
                    <a:pt x="14213332" y="19685"/>
                    <a:pt x="14207618" y="25400"/>
                    <a:pt x="14200632" y="25400"/>
                  </a:cubicBezTo>
                  <a:lnTo>
                    <a:pt x="12700" y="25400"/>
                  </a:lnTo>
                  <a:cubicBezTo>
                    <a:pt x="5715" y="25400"/>
                    <a:pt x="0" y="19685"/>
                    <a:pt x="0" y="12700"/>
                  </a:cubicBezTo>
                  <a:close/>
                </a:path>
              </a:pathLst>
            </a:custGeom>
            <a:solidFill>
              <a:srgbClr val="2D4DF2"/>
            </a:solidFill>
          </p:spPr>
        </p:sp>
      </p:grpSp>
      <p:sp>
        <p:nvSpPr>
          <p:cNvPr name="Freeform 21" id="21" descr="preencoded.png"/>
          <p:cNvSpPr/>
          <p:nvPr/>
        </p:nvSpPr>
        <p:spPr>
          <a:xfrm flipH="false" flipV="false" rot="0">
            <a:off x="2423518" y="5034409"/>
            <a:ext cx="5343822" cy="1696491"/>
          </a:xfrm>
          <a:custGeom>
            <a:avLst/>
            <a:gdLst/>
            <a:ahLst/>
            <a:cxnLst/>
            <a:rect r="r" b="b" t="t" l="l"/>
            <a:pathLst>
              <a:path h="1696491" w="5343822">
                <a:moveTo>
                  <a:pt x="0" y="0"/>
                </a:moveTo>
                <a:lnTo>
                  <a:pt x="5343822" y="0"/>
                </a:lnTo>
                <a:lnTo>
                  <a:pt x="5343822" y="1696491"/>
                </a:lnTo>
                <a:lnTo>
                  <a:pt x="0" y="1696491"/>
                </a:lnTo>
                <a:lnTo>
                  <a:pt x="0" y="0"/>
                </a:lnTo>
                <a:close/>
              </a:path>
            </a:pathLst>
          </a:custGeom>
          <a:blipFill>
            <a:blip r:embed="rId7"/>
            <a:stretch>
              <a:fillRect l="-27" t="0" r="-27" b="0"/>
            </a:stretch>
          </a:blipFill>
        </p:spPr>
      </p:sp>
      <p:grpSp>
        <p:nvGrpSpPr>
          <p:cNvPr name="Group 22" id="22"/>
          <p:cNvGrpSpPr/>
          <p:nvPr/>
        </p:nvGrpSpPr>
        <p:grpSpPr>
          <a:xfrm rot="0">
            <a:off x="5003601" y="5583436"/>
            <a:ext cx="183654" cy="598289"/>
            <a:chOff x="0" y="0"/>
            <a:chExt cx="244872" cy="797718"/>
          </a:xfrm>
        </p:grpSpPr>
        <p:sp>
          <p:nvSpPr>
            <p:cNvPr name="Freeform 23" id="23"/>
            <p:cNvSpPr/>
            <p:nvPr/>
          </p:nvSpPr>
          <p:spPr>
            <a:xfrm flipH="false" flipV="false" rot="0">
              <a:off x="0" y="0"/>
              <a:ext cx="244872" cy="797718"/>
            </a:xfrm>
            <a:custGeom>
              <a:avLst/>
              <a:gdLst/>
              <a:ahLst/>
              <a:cxnLst/>
              <a:rect r="r" b="b" t="t" l="l"/>
              <a:pathLst>
                <a:path h="797718" w="244872">
                  <a:moveTo>
                    <a:pt x="0" y="0"/>
                  </a:moveTo>
                  <a:lnTo>
                    <a:pt x="244872" y="0"/>
                  </a:lnTo>
                  <a:lnTo>
                    <a:pt x="244872" y="797718"/>
                  </a:lnTo>
                  <a:lnTo>
                    <a:pt x="0" y="797718"/>
                  </a:lnTo>
                  <a:close/>
                </a:path>
              </a:pathLst>
            </a:custGeom>
            <a:solidFill>
              <a:srgbClr val="000000">
                <a:alpha val="0"/>
              </a:srgbClr>
            </a:solidFill>
          </p:spPr>
        </p:sp>
        <p:sp>
          <p:nvSpPr>
            <p:cNvPr name="TextBox 24" id="24"/>
            <p:cNvSpPr txBox="true"/>
            <p:nvPr/>
          </p:nvSpPr>
          <p:spPr>
            <a:xfrm>
              <a:off x="0" y="-123825"/>
              <a:ext cx="244872" cy="921543"/>
            </a:xfrm>
            <a:prstGeom prst="rect">
              <a:avLst/>
            </a:prstGeom>
          </p:spPr>
          <p:txBody>
            <a:bodyPr anchor="t" rtlCol="false" tIns="0" lIns="0" bIns="0" rIns="0"/>
            <a:lstStyle/>
            <a:p>
              <a:pPr algn="ctr">
                <a:lnSpc>
                  <a:spcPts val="4687"/>
                </a:lnSpc>
              </a:pPr>
              <a:r>
                <a:rPr lang="en-US" sz="2937">
                  <a:solidFill>
                    <a:srgbClr val="00002E"/>
                  </a:solidFill>
                  <a:latin typeface="Alice"/>
                  <a:ea typeface="Alice"/>
                  <a:cs typeface="Alice"/>
                  <a:sym typeface="Alice"/>
                </a:rPr>
                <a:t>2</a:t>
              </a:r>
            </a:p>
          </p:txBody>
        </p:sp>
      </p:grpSp>
      <p:grpSp>
        <p:nvGrpSpPr>
          <p:cNvPr name="Group 25" id="25"/>
          <p:cNvGrpSpPr/>
          <p:nvPr/>
        </p:nvGrpSpPr>
        <p:grpSpPr>
          <a:xfrm rot="0">
            <a:off x="8066484" y="5333554"/>
            <a:ext cx="3520231" cy="439936"/>
            <a:chOff x="0" y="0"/>
            <a:chExt cx="4693642" cy="586582"/>
          </a:xfrm>
        </p:grpSpPr>
        <p:sp>
          <p:nvSpPr>
            <p:cNvPr name="Freeform 26" id="26"/>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27" id="27"/>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Video </a:t>
              </a:r>
            </a:p>
          </p:txBody>
        </p:sp>
      </p:grpSp>
      <p:grpSp>
        <p:nvGrpSpPr>
          <p:cNvPr name="Group 28" id="28"/>
          <p:cNvGrpSpPr/>
          <p:nvPr/>
        </p:nvGrpSpPr>
        <p:grpSpPr>
          <a:xfrm rot="0">
            <a:off x="8066484" y="5952976"/>
            <a:ext cx="5938094" cy="478780"/>
            <a:chOff x="0" y="0"/>
            <a:chExt cx="7917458" cy="638373"/>
          </a:xfrm>
        </p:grpSpPr>
        <p:sp>
          <p:nvSpPr>
            <p:cNvPr name="Freeform 29" id="29"/>
            <p:cNvSpPr/>
            <p:nvPr/>
          </p:nvSpPr>
          <p:spPr>
            <a:xfrm flipH="false" flipV="false" rot="0">
              <a:off x="0" y="0"/>
              <a:ext cx="7917459" cy="638373"/>
            </a:xfrm>
            <a:custGeom>
              <a:avLst/>
              <a:gdLst/>
              <a:ahLst/>
              <a:cxnLst/>
              <a:rect r="r" b="b" t="t" l="l"/>
              <a:pathLst>
                <a:path h="638373" w="7917459">
                  <a:moveTo>
                    <a:pt x="0" y="0"/>
                  </a:moveTo>
                  <a:lnTo>
                    <a:pt x="7917459" y="0"/>
                  </a:lnTo>
                  <a:lnTo>
                    <a:pt x="7917459" y="638373"/>
                  </a:lnTo>
                  <a:lnTo>
                    <a:pt x="0" y="638373"/>
                  </a:lnTo>
                  <a:close/>
                </a:path>
              </a:pathLst>
            </a:custGeom>
            <a:solidFill>
              <a:srgbClr val="000000">
                <a:alpha val="0"/>
              </a:srgbClr>
            </a:solidFill>
          </p:spPr>
        </p:sp>
        <p:sp>
          <p:nvSpPr>
            <p:cNvPr name="TextBox 30" id="30"/>
            <p:cNvSpPr txBox="true"/>
            <p:nvPr/>
          </p:nvSpPr>
          <p:spPr>
            <a:xfrm>
              <a:off x="0" y="-95250"/>
              <a:ext cx="7917458"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Video curriculum per presentazioni dinamiche.</a:t>
              </a:r>
            </a:p>
          </p:txBody>
        </p:sp>
      </p:grpSp>
      <p:grpSp>
        <p:nvGrpSpPr>
          <p:cNvPr name="Group 31" id="31"/>
          <p:cNvGrpSpPr/>
          <p:nvPr/>
        </p:nvGrpSpPr>
        <p:grpSpPr>
          <a:xfrm rot="0">
            <a:off x="7842051" y="6749206"/>
            <a:ext cx="9324083" cy="19050"/>
            <a:chOff x="0" y="0"/>
            <a:chExt cx="12432110" cy="25400"/>
          </a:xfrm>
        </p:grpSpPr>
        <p:sp>
          <p:nvSpPr>
            <p:cNvPr name="Freeform 32" id="32"/>
            <p:cNvSpPr/>
            <p:nvPr/>
          </p:nvSpPr>
          <p:spPr>
            <a:xfrm flipH="false" flipV="false" rot="0">
              <a:off x="0" y="0"/>
              <a:ext cx="12432157" cy="25400"/>
            </a:xfrm>
            <a:custGeom>
              <a:avLst/>
              <a:gdLst/>
              <a:ahLst/>
              <a:cxnLst/>
              <a:rect r="r" b="b" t="t" l="l"/>
              <a:pathLst>
                <a:path h="25400" w="12432157">
                  <a:moveTo>
                    <a:pt x="0" y="12700"/>
                  </a:moveTo>
                  <a:cubicBezTo>
                    <a:pt x="0" y="5715"/>
                    <a:pt x="5715" y="0"/>
                    <a:pt x="12700" y="0"/>
                  </a:cubicBezTo>
                  <a:lnTo>
                    <a:pt x="12419457" y="0"/>
                  </a:lnTo>
                  <a:cubicBezTo>
                    <a:pt x="12426442" y="0"/>
                    <a:pt x="12432157" y="5715"/>
                    <a:pt x="12432157" y="12700"/>
                  </a:cubicBezTo>
                  <a:cubicBezTo>
                    <a:pt x="12432157" y="19685"/>
                    <a:pt x="12426442" y="25400"/>
                    <a:pt x="12419457" y="25400"/>
                  </a:cubicBezTo>
                  <a:lnTo>
                    <a:pt x="12700" y="25400"/>
                  </a:lnTo>
                  <a:cubicBezTo>
                    <a:pt x="5715" y="25400"/>
                    <a:pt x="0" y="19685"/>
                    <a:pt x="0" y="12700"/>
                  </a:cubicBezTo>
                  <a:close/>
                </a:path>
              </a:pathLst>
            </a:custGeom>
            <a:solidFill>
              <a:srgbClr val="018CE1"/>
            </a:solidFill>
          </p:spPr>
        </p:sp>
      </p:grpSp>
      <p:sp>
        <p:nvSpPr>
          <p:cNvPr name="Freeform 33" id="33" descr="preencoded.png"/>
          <p:cNvSpPr/>
          <p:nvPr/>
        </p:nvSpPr>
        <p:spPr>
          <a:xfrm flipH="false" flipV="false" rot="0">
            <a:off x="1087636" y="6805612"/>
            <a:ext cx="8015734" cy="1696491"/>
          </a:xfrm>
          <a:custGeom>
            <a:avLst/>
            <a:gdLst/>
            <a:ahLst/>
            <a:cxnLst/>
            <a:rect r="r" b="b" t="t" l="l"/>
            <a:pathLst>
              <a:path h="1696491" w="8015734">
                <a:moveTo>
                  <a:pt x="0" y="0"/>
                </a:moveTo>
                <a:lnTo>
                  <a:pt x="8015734" y="0"/>
                </a:lnTo>
                <a:lnTo>
                  <a:pt x="8015734" y="1696492"/>
                </a:lnTo>
                <a:lnTo>
                  <a:pt x="0" y="1696492"/>
                </a:lnTo>
                <a:lnTo>
                  <a:pt x="0" y="0"/>
                </a:lnTo>
                <a:close/>
              </a:path>
            </a:pathLst>
          </a:custGeom>
          <a:blipFill>
            <a:blip r:embed="rId8"/>
            <a:stretch>
              <a:fillRect l="-57" t="0" r="-57" b="0"/>
            </a:stretch>
          </a:blipFill>
        </p:spPr>
      </p:sp>
      <p:grpSp>
        <p:nvGrpSpPr>
          <p:cNvPr name="Group 34" id="34"/>
          <p:cNvGrpSpPr/>
          <p:nvPr/>
        </p:nvGrpSpPr>
        <p:grpSpPr>
          <a:xfrm rot="0">
            <a:off x="5004346" y="7354640"/>
            <a:ext cx="182166" cy="598289"/>
            <a:chOff x="0" y="0"/>
            <a:chExt cx="242888" cy="797718"/>
          </a:xfrm>
        </p:grpSpPr>
        <p:sp>
          <p:nvSpPr>
            <p:cNvPr name="Freeform 35" id="35"/>
            <p:cNvSpPr/>
            <p:nvPr/>
          </p:nvSpPr>
          <p:spPr>
            <a:xfrm flipH="false" flipV="false" rot="0">
              <a:off x="0" y="0"/>
              <a:ext cx="242888" cy="797718"/>
            </a:xfrm>
            <a:custGeom>
              <a:avLst/>
              <a:gdLst/>
              <a:ahLst/>
              <a:cxnLst/>
              <a:rect r="r" b="b" t="t" l="l"/>
              <a:pathLst>
                <a:path h="797718" w="242888">
                  <a:moveTo>
                    <a:pt x="0" y="0"/>
                  </a:moveTo>
                  <a:lnTo>
                    <a:pt x="242888" y="0"/>
                  </a:lnTo>
                  <a:lnTo>
                    <a:pt x="242888" y="797718"/>
                  </a:lnTo>
                  <a:lnTo>
                    <a:pt x="0" y="797718"/>
                  </a:lnTo>
                  <a:close/>
                </a:path>
              </a:pathLst>
            </a:custGeom>
            <a:solidFill>
              <a:srgbClr val="000000">
                <a:alpha val="0"/>
              </a:srgbClr>
            </a:solidFill>
          </p:spPr>
        </p:sp>
        <p:sp>
          <p:nvSpPr>
            <p:cNvPr name="TextBox 36" id="36"/>
            <p:cNvSpPr txBox="true"/>
            <p:nvPr/>
          </p:nvSpPr>
          <p:spPr>
            <a:xfrm>
              <a:off x="0" y="-123825"/>
              <a:ext cx="242888" cy="921543"/>
            </a:xfrm>
            <a:prstGeom prst="rect">
              <a:avLst/>
            </a:prstGeom>
          </p:spPr>
          <p:txBody>
            <a:bodyPr anchor="t" rtlCol="false" tIns="0" lIns="0" bIns="0" rIns="0"/>
            <a:lstStyle/>
            <a:p>
              <a:pPr algn="ctr">
                <a:lnSpc>
                  <a:spcPts val="4687"/>
                </a:lnSpc>
              </a:pPr>
              <a:r>
                <a:rPr lang="en-US" sz="2937">
                  <a:solidFill>
                    <a:srgbClr val="00002E"/>
                  </a:solidFill>
                  <a:latin typeface="Alice"/>
                  <a:ea typeface="Alice"/>
                  <a:cs typeface="Alice"/>
                  <a:sym typeface="Alice"/>
                </a:rPr>
                <a:t>3</a:t>
              </a:r>
            </a:p>
          </p:txBody>
        </p:sp>
      </p:grpSp>
      <p:grpSp>
        <p:nvGrpSpPr>
          <p:cNvPr name="Group 37" id="37"/>
          <p:cNvGrpSpPr/>
          <p:nvPr/>
        </p:nvGrpSpPr>
        <p:grpSpPr>
          <a:xfrm rot="0">
            <a:off x="9402515" y="7104758"/>
            <a:ext cx="3662957" cy="439936"/>
            <a:chOff x="0" y="0"/>
            <a:chExt cx="4883943" cy="586582"/>
          </a:xfrm>
        </p:grpSpPr>
        <p:sp>
          <p:nvSpPr>
            <p:cNvPr name="Freeform 38" id="38"/>
            <p:cNvSpPr/>
            <p:nvPr/>
          </p:nvSpPr>
          <p:spPr>
            <a:xfrm flipH="false" flipV="false" rot="0">
              <a:off x="0" y="0"/>
              <a:ext cx="4883943" cy="586582"/>
            </a:xfrm>
            <a:custGeom>
              <a:avLst/>
              <a:gdLst/>
              <a:ahLst/>
              <a:cxnLst/>
              <a:rect r="r" b="b" t="t" l="l"/>
              <a:pathLst>
                <a:path h="586582" w="4883943">
                  <a:moveTo>
                    <a:pt x="0" y="0"/>
                  </a:moveTo>
                  <a:lnTo>
                    <a:pt x="4883943" y="0"/>
                  </a:lnTo>
                  <a:lnTo>
                    <a:pt x="4883943" y="586582"/>
                  </a:lnTo>
                  <a:lnTo>
                    <a:pt x="0" y="586582"/>
                  </a:lnTo>
                  <a:close/>
                </a:path>
              </a:pathLst>
            </a:custGeom>
            <a:solidFill>
              <a:srgbClr val="000000">
                <a:alpha val="0"/>
              </a:srgbClr>
            </a:solidFill>
          </p:spPr>
        </p:sp>
        <p:sp>
          <p:nvSpPr>
            <p:cNvPr name="TextBox 39" id="39"/>
            <p:cNvSpPr txBox="true"/>
            <p:nvPr/>
          </p:nvSpPr>
          <p:spPr>
            <a:xfrm>
              <a:off x="0" y="-28575"/>
              <a:ext cx="4883943"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ATS implementati all'AI</a:t>
              </a:r>
            </a:p>
          </p:txBody>
        </p:sp>
      </p:grpSp>
      <p:grpSp>
        <p:nvGrpSpPr>
          <p:cNvPr name="Group 40" id="40"/>
          <p:cNvGrpSpPr/>
          <p:nvPr/>
        </p:nvGrpSpPr>
        <p:grpSpPr>
          <a:xfrm rot="0">
            <a:off x="9402515" y="7724180"/>
            <a:ext cx="5530602" cy="478780"/>
            <a:chOff x="0" y="0"/>
            <a:chExt cx="7374137" cy="638373"/>
          </a:xfrm>
        </p:grpSpPr>
        <p:sp>
          <p:nvSpPr>
            <p:cNvPr name="Freeform 41" id="41"/>
            <p:cNvSpPr/>
            <p:nvPr/>
          </p:nvSpPr>
          <p:spPr>
            <a:xfrm flipH="false" flipV="false" rot="0">
              <a:off x="0" y="0"/>
              <a:ext cx="7374137" cy="638373"/>
            </a:xfrm>
            <a:custGeom>
              <a:avLst/>
              <a:gdLst/>
              <a:ahLst/>
              <a:cxnLst/>
              <a:rect r="r" b="b" t="t" l="l"/>
              <a:pathLst>
                <a:path h="638373" w="7374137">
                  <a:moveTo>
                    <a:pt x="0" y="0"/>
                  </a:moveTo>
                  <a:lnTo>
                    <a:pt x="7374137" y="0"/>
                  </a:lnTo>
                  <a:lnTo>
                    <a:pt x="7374137" y="638373"/>
                  </a:lnTo>
                  <a:lnTo>
                    <a:pt x="0" y="638373"/>
                  </a:lnTo>
                  <a:close/>
                </a:path>
              </a:pathLst>
            </a:custGeom>
            <a:solidFill>
              <a:srgbClr val="000000">
                <a:alpha val="0"/>
              </a:srgbClr>
            </a:solidFill>
          </p:spPr>
        </p:sp>
        <p:sp>
          <p:nvSpPr>
            <p:cNvPr name="TextBox 42" id="42"/>
            <p:cNvSpPr txBox="true"/>
            <p:nvPr/>
          </p:nvSpPr>
          <p:spPr>
            <a:xfrm>
              <a:off x="0" y="-95250"/>
              <a:ext cx="7374137"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Verifica di potenziale candidati di successo </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1047155" y="3320951"/>
            <a:ext cx="9335691" cy="1760041"/>
            <a:chOff x="0" y="0"/>
            <a:chExt cx="12447588" cy="2346722"/>
          </a:xfrm>
        </p:grpSpPr>
        <p:sp>
          <p:nvSpPr>
            <p:cNvPr name="Freeform 8" id="8"/>
            <p:cNvSpPr/>
            <p:nvPr/>
          </p:nvSpPr>
          <p:spPr>
            <a:xfrm flipH="false" flipV="false" rot="0">
              <a:off x="0" y="0"/>
              <a:ext cx="12447588" cy="2346722"/>
            </a:xfrm>
            <a:custGeom>
              <a:avLst/>
              <a:gdLst/>
              <a:ahLst/>
              <a:cxnLst/>
              <a:rect r="r" b="b" t="t" l="l"/>
              <a:pathLst>
                <a:path h="2346722" w="12447588">
                  <a:moveTo>
                    <a:pt x="0" y="0"/>
                  </a:moveTo>
                  <a:lnTo>
                    <a:pt x="12447588" y="0"/>
                  </a:lnTo>
                  <a:lnTo>
                    <a:pt x="12447588" y="2346722"/>
                  </a:lnTo>
                  <a:lnTo>
                    <a:pt x="0" y="2346722"/>
                  </a:lnTo>
                  <a:close/>
                </a:path>
              </a:pathLst>
            </a:custGeom>
            <a:solidFill>
              <a:srgbClr val="000000">
                <a:alpha val="0"/>
              </a:srgbClr>
            </a:solidFill>
          </p:spPr>
        </p:sp>
        <p:sp>
          <p:nvSpPr>
            <p:cNvPr name="TextBox 9" id="9"/>
            <p:cNvSpPr txBox="true"/>
            <p:nvPr/>
          </p:nvSpPr>
          <p:spPr>
            <a:xfrm>
              <a:off x="0" y="-38100"/>
              <a:ext cx="12447588" cy="238482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Anche i nuovi recruiter potranno essere AI</a:t>
              </a:r>
            </a:p>
          </p:txBody>
        </p:sp>
      </p:grpSp>
      <p:grpSp>
        <p:nvGrpSpPr>
          <p:cNvPr name="Group 10" id="10"/>
          <p:cNvGrpSpPr/>
          <p:nvPr/>
        </p:nvGrpSpPr>
        <p:grpSpPr>
          <a:xfrm rot="0">
            <a:off x="1047155" y="5529709"/>
            <a:ext cx="9335691" cy="1436340"/>
            <a:chOff x="0" y="0"/>
            <a:chExt cx="12447588" cy="1915120"/>
          </a:xfrm>
        </p:grpSpPr>
        <p:sp>
          <p:nvSpPr>
            <p:cNvPr name="Freeform 11" id="11"/>
            <p:cNvSpPr/>
            <p:nvPr/>
          </p:nvSpPr>
          <p:spPr>
            <a:xfrm flipH="false" flipV="false" rot="0">
              <a:off x="0" y="0"/>
              <a:ext cx="12447588" cy="1915120"/>
            </a:xfrm>
            <a:custGeom>
              <a:avLst/>
              <a:gdLst/>
              <a:ahLst/>
              <a:cxnLst/>
              <a:rect r="r" b="b" t="t" l="l"/>
              <a:pathLst>
                <a:path h="1915120" w="12447588">
                  <a:moveTo>
                    <a:pt x="0" y="0"/>
                  </a:moveTo>
                  <a:lnTo>
                    <a:pt x="12447588" y="0"/>
                  </a:lnTo>
                  <a:lnTo>
                    <a:pt x="12447588" y="1915120"/>
                  </a:lnTo>
                  <a:lnTo>
                    <a:pt x="0" y="1915120"/>
                  </a:lnTo>
                  <a:close/>
                </a:path>
              </a:pathLst>
            </a:custGeom>
            <a:solidFill>
              <a:srgbClr val="000000">
                <a:alpha val="0"/>
              </a:srgbClr>
            </a:solidFill>
          </p:spPr>
        </p:sp>
        <p:sp>
          <p:nvSpPr>
            <p:cNvPr name="TextBox 12" id="12"/>
            <p:cNvSpPr txBox="true"/>
            <p:nvPr/>
          </p:nvSpPr>
          <p:spPr>
            <a:xfrm>
              <a:off x="0" y="-95250"/>
              <a:ext cx="12447588" cy="2010370"/>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Infine, sono stati da poco implementati dei software collegati all'AI, che hanno creato un nuovo sistema di valutazione dei candidati in base al profilo di LinkedIn, al posizionamento online ed ai traguardi raggiunti. </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1047155" y="1917650"/>
            <a:ext cx="7527429" cy="880021"/>
            <a:chOff x="0" y="0"/>
            <a:chExt cx="10036572" cy="1173362"/>
          </a:xfrm>
        </p:grpSpPr>
        <p:sp>
          <p:nvSpPr>
            <p:cNvPr name="Freeform 8" id="8"/>
            <p:cNvSpPr/>
            <p:nvPr/>
          </p:nvSpPr>
          <p:spPr>
            <a:xfrm flipH="false" flipV="false" rot="0">
              <a:off x="0" y="0"/>
              <a:ext cx="10036572" cy="1173362"/>
            </a:xfrm>
            <a:custGeom>
              <a:avLst/>
              <a:gdLst/>
              <a:ahLst/>
              <a:cxnLst/>
              <a:rect r="r" b="b" t="t" l="l"/>
              <a:pathLst>
                <a:path h="1173362" w="10036572">
                  <a:moveTo>
                    <a:pt x="0" y="0"/>
                  </a:moveTo>
                  <a:lnTo>
                    <a:pt x="10036572" y="0"/>
                  </a:lnTo>
                  <a:lnTo>
                    <a:pt x="10036572" y="1173362"/>
                  </a:lnTo>
                  <a:lnTo>
                    <a:pt x="0" y="1173362"/>
                  </a:lnTo>
                  <a:close/>
                </a:path>
              </a:pathLst>
            </a:custGeom>
            <a:solidFill>
              <a:srgbClr val="000000">
                <a:alpha val="0"/>
              </a:srgbClr>
            </a:solidFill>
          </p:spPr>
        </p:sp>
        <p:sp>
          <p:nvSpPr>
            <p:cNvPr name="TextBox 9" id="9"/>
            <p:cNvSpPr txBox="true"/>
            <p:nvPr/>
          </p:nvSpPr>
          <p:spPr>
            <a:xfrm>
              <a:off x="0" y="-38100"/>
              <a:ext cx="10036572" cy="121146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L'Arte della Cover Letter</a:t>
              </a:r>
            </a:p>
          </p:txBody>
        </p:sp>
      </p:grpSp>
      <p:grpSp>
        <p:nvGrpSpPr>
          <p:cNvPr name="Group 10" id="10"/>
          <p:cNvGrpSpPr/>
          <p:nvPr/>
        </p:nvGrpSpPr>
        <p:grpSpPr>
          <a:xfrm rot="0">
            <a:off x="1032867" y="3232100"/>
            <a:ext cx="4546848" cy="3098750"/>
            <a:chOff x="0" y="0"/>
            <a:chExt cx="6062463" cy="4131667"/>
          </a:xfrm>
        </p:grpSpPr>
        <p:sp>
          <p:nvSpPr>
            <p:cNvPr name="Freeform 11" id="11"/>
            <p:cNvSpPr/>
            <p:nvPr/>
          </p:nvSpPr>
          <p:spPr>
            <a:xfrm flipH="false" flipV="false" rot="0">
              <a:off x="19050" y="19050"/>
              <a:ext cx="6024372" cy="4093591"/>
            </a:xfrm>
            <a:custGeom>
              <a:avLst/>
              <a:gdLst/>
              <a:ahLst/>
              <a:cxnLst/>
              <a:rect r="r" b="b" t="t" l="l"/>
              <a:pathLst>
                <a:path h="4093591" w="6024372">
                  <a:moveTo>
                    <a:pt x="0" y="598424"/>
                  </a:moveTo>
                  <a:cubicBezTo>
                    <a:pt x="0" y="267970"/>
                    <a:pt x="268732" y="0"/>
                    <a:pt x="600202" y="0"/>
                  </a:cubicBezTo>
                  <a:lnTo>
                    <a:pt x="5424170" y="0"/>
                  </a:lnTo>
                  <a:cubicBezTo>
                    <a:pt x="5755640" y="0"/>
                    <a:pt x="6024372" y="267970"/>
                    <a:pt x="6024372" y="598424"/>
                  </a:cubicBezTo>
                  <a:lnTo>
                    <a:pt x="6024372" y="3495167"/>
                  </a:lnTo>
                  <a:cubicBezTo>
                    <a:pt x="6024372" y="3825621"/>
                    <a:pt x="5755640" y="4093591"/>
                    <a:pt x="5424170" y="4093591"/>
                  </a:cubicBezTo>
                  <a:lnTo>
                    <a:pt x="600202" y="4093591"/>
                  </a:lnTo>
                  <a:cubicBezTo>
                    <a:pt x="268732" y="4093591"/>
                    <a:pt x="0" y="3825621"/>
                    <a:pt x="0" y="3495167"/>
                  </a:cubicBezTo>
                  <a:close/>
                </a:path>
              </a:pathLst>
            </a:custGeom>
            <a:solidFill>
              <a:srgbClr val="F3F3FF"/>
            </a:solidFill>
          </p:spPr>
        </p:sp>
        <p:sp>
          <p:nvSpPr>
            <p:cNvPr name="Freeform 12" id="12"/>
            <p:cNvSpPr/>
            <p:nvPr/>
          </p:nvSpPr>
          <p:spPr>
            <a:xfrm flipH="false" flipV="false" rot="0">
              <a:off x="0" y="0"/>
              <a:ext cx="6062472" cy="4131691"/>
            </a:xfrm>
            <a:custGeom>
              <a:avLst/>
              <a:gdLst/>
              <a:ahLst/>
              <a:cxnLst/>
              <a:rect r="r" b="b" t="t" l="l"/>
              <a:pathLst>
                <a:path h="4131691" w="6062472">
                  <a:moveTo>
                    <a:pt x="0" y="617474"/>
                  </a:moveTo>
                  <a:cubicBezTo>
                    <a:pt x="0" y="276352"/>
                    <a:pt x="277368" y="0"/>
                    <a:pt x="619252" y="0"/>
                  </a:cubicBezTo>
                  <a:lnTo>
                    <a:pt x="5443220" y="0"/>
                  </a:lnTo>
                  <a:lnTo>
                    <a:pt x="5443220" y="19050"/>
                  </a:lnTo>
                  <a:lnTo>
                    <a:pt x="5443220" y="0"/>
                  </a:lnTo>
                  <a:cubicBezTo>
                    <a:pt x="5785231" y="0"/>
                    <a:pt x="6062472" y="276352"/>
                    <a:pt x="6062472" y="617474"/>
                  </a:cubicBezTo>
                  <a:lnTo>
                    <a:pt x="6062472" y="3514217"/>
                  </a:lnTo>
                  <a:lnTo>
                    <a:pt x="6043422" y="3514217"/>
                  </a:lnTo>
                  <a:lnTo>
                    <a:pt x="6062472" y="3514217"/>
                  </a:lnTo>
                  <a:cubicBezTo>
                    <a:pt x="6062472" y="3855339"/>
                    <a:pt x="5785104" y="4131691"/>
                    <a:pt x="5443220" y="4131691"/>
                  </a:cubicBezTo>
                  <a:lnTo>
                    <a:pt x="5443220" y="4112641"/>
                  </a:lnTo>
                  <a:lnTo>
                    <a:pt x="5443220" y="4131691"/>
                  </a:lnTo>
                  <a:lnTo>
                    <a:pt x="619252" y="4131691"/>
                  </a:lnTo>
                  <a:lnTo>
                    <a:pt x="619252" y="4112641"/>
                  </a:lnTo>
                  <a:lnTo>
                    <a:pt x="619252" y="4131691"/>
                  </a:lnTo>
                  <a:cubicBezTo>
                    <a:pt x="277368" y="4131691"/>
                    <a:pt x="0" y="3855212"/>
                    <a:pt x="0" y="3514217"/>
                  </a:cubicBezTo>
                  <a:lnTo>
                    <a:pt x="0" y="617474"/>
                  </a:lnTo>
                  <a:lnTo>
                    <a:pt x="19050" y="617474"/>
                  </a:lnTo>
                  <a:lnTo>
                    <a:pt x="0" y="617474"/>
                  </a:lnTo>
                  <a:moveTo>
                    <a:pt x="38100" y="617474"/>
                  </a:moveTo>
                  <a:lnTo>
                    <a:pt x="38100" y="3514217"/>
                  </a:lnTo>
                  <a:lnTo>
                    <a:pt x="19050" y="3514217"/>
                  </a:lnTo>
                  <a:lnTo>
                    <a:pt x="38100" y="3514217"/>
                  </a:lnTo>
                  <a:cubicBezTo>
                    <a:pt x="38100" y="3834130"/>
                    <a:pt x="298196" y="4093591"/>
                    <a:pt x="619252" y="4093591"/>
                  </a:cubicBezTo>
                  <a:lnTo>
                    <a:pt x="5443220" y="4093591"/>
                  </a:lnTo>
                  <a:cubicBezTo>
                    <a:pt x="5764276" y="4093591"/>
                    <a:pt x="6024372" y="3834130"/>
                    <a:pt x="6024372" y="3514217"/>
                  </a:cubicBezTo>
                  <a:lnTo>
                    <a:pt x="6024372" y="617474"/>
                  </a:lnTo>
                  <a:lnTo>
                    <a:pt x="6043422" y="617474"/>
                  </a:lnTo>
                  <a:lnTo>
                    <a:pt x="6024372" y="617474"/>
                  </a:lnTo>
                  <a:cubicBezTo>
                    <a:pt x="6024372" y="297561"/>
                    <a:pt x="5764276" y="38100"/>
                    <a:pt x="5443220" y="38100"/>
                  </a:cubicBezTo>
                  <a:lnTo>
                    <a:pt x="619252" y="38100"/>
                  </a:lnTo>
                  <a:lnTo>
                    <a:pt x="619252" y="19050"/>
                  </a:lnTo>
                  <a:lnTo>
                    <a:pt x="619252" y="38100"/>
                  </a:lnTo>
                  <a:cubicBezTo>
                    <a:pt x="298196" y="38100"/>
                    <a:pt x="38100" y="297561"/>
                    <a:pt x="38100" y="617474"/>
                  </a:cubicBezTo>
                  <a:close/>
                </a:path>
              </a:pathLst>
            </a:custGeom>
            <a:solidFill>
              <a:srgbClr val="2D4DF2"/>
            </a:solidFill>
          </p:spPr>
        </p:sp>
      </p:grpSp>
      <p:grpSp>
        <p:nvGrpSpPr>
          <p:cNvPr name="Group 13" id="13"/>
          <p:cNvGrpSpPr/>
          <p:nvPr/>
        </p:nvGrpSpPr>
        <p:grpSpPr>
          <a:xfrm rot="0">
            <a:off x="1374874" y="3574107"/>
            <a:ext cx="3520231" cy="439936"/>
            <a:chOff x="0" y="0"/>
            <a:chExt cx="4693642" cy="586582"/>
          </a:xfrm>
        </p:grpSpPr>
        <p:sp>
          <p:nvSpPr>
            <p:cNvPr name="Freeform 14" id="14"/>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15" id="15"/>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Individuale</a:t>
              </a:r>
            </a:p>
          </p:txBody>
        </p:sp>
      </p:grpSp>
      <p:grpSp>
        <p:nvGrpSpPr>
          <p:cNvPr name="Group 16" id="16"/>
          <p:cNvGrpSpPr/>
          <p:nvPr/>
        </p:nvGrpSpPr>
        <p:grpSpPr>
          <a:xfrm rot="0">
            <a:off x="1374874" y="4193530"/>
            <a:ext cx="3862834" cy="957560"/>
            <a:chOff x="0" y="0"/>
            <a:chExt cx="5150445" cy="1276747"/>
          </a:xfrm>
        </p:grpSpPr>
        <p:sp>
          <p:nvSpPr>
            <p:cNvPr name="Freeform 17" id="17"/>
            <p:cNvSpPr/>
            <p:nvPr/>
          </p:nvSpPr>
          <p:spPr>
            <a:xfrm flipH="false" flipV="false" rot="0">
              <a:off x="0" y="0"/>
              <a:ext cx="5150445" cy="1276747"/>
            </a:xfrm>
            <a:custGeom>
              <a:avLst/>
              <a:gdLst/>
              <a:ahLst/>
              <a:cxnLst/>
              <a:rect r="r" b="b" t="t" l="l"/>
              <a:pathLst>
                <a:path h="1276747" w="5150445">
                  <a:moveTo>
                    <a:pt x="0" y="0"/>
                  </a:moveTo>
                  <a:lnTo>
                    <a:pt x="5150445" y="0"/>
                  </a:lnTo>
                  <a:lnTo>
                    <a:pt x="5150445" y="1276747"/>
                  </a:lnTo>
                  <a:lnTo>
                    <a:pt x="0" y="1276747"/>
                  </a:lnTo>
                  <a:close/>
                </a:path>
              </a:pathLst>
            </a:custGeom>
            <a:solidFill>
              <a:srgbClr val="000000">
                <a:alpha val="0"/>
              </a:srgbClr>
            </a:solidFill>
          </p:spPr>
        </p:sp>
        <p:sp>
          <p:nvSpPr>
            <p:cNvPr name="TextBox 18" id="18"/>
            <p:cNvSpPr txBox="true"/>
            <p:nvPr/>
          </p:nvSpPr>
          <p:spPr>
            <a:xfrm>
              <a:off x="0" y="-95250"/>
              <a:ext cx="5150445" cy="1371997"/>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Adatta la lettera all'azienda e al ruolo specifico.</a:t>
              </a:r>
            </a:p>
          </p:txBody>
        </p:sp>
      </p:grpSp>
      <p:grpSp>
        <p:nvGrpSpPr>
          <p:cNvPr name="Group 19" id="19"/>
          <p:cNvGrpSpPr/>
          <p:nvPr/>
        </p:nvGrpSpPr>
        <p:grpSpPr>
          <a:xfrm rot="0">
            <a:off x="5850285" y="3232100"/>
            <a:ext cx="4546848" cy="3098750"/>
            <a:chOff x="0" y="0"/>
            <a:chExt cx="6062463" cy="4131667"/>
          </a:xfrm>
        </p:grpSpPr>
        <p:sp>
          <p:nvSpPr>
            <p:cNvPr name="Freeform 20" id="20"/>
            <p:cNvSpPr/>
            <p:nvPr/>
          </p:nvSpPr>
          <p:spPr>
            <a:xfrm flipH="false" flipV="false" rot="0">
              <a:off x="19050" y="19050"/>
              <a:ext cx="6024372" cy="4093591"/>
            </a:xfrm>
            <a:custGeom>
              <a:avLst/>
              <a:gdLst/>
              <a:ahLst/>
              <a:cxnLst/>
              <a:rect r="r" b="b" t="t" l="l"/>
              <a:pathLst>
                <a:path h="4093591" w="6024372">
                  <a:moveTo>
                    <a:pt x="0" y="598424"/>
                  </a:moveTo>
                  <a:cubicBezTo>
                    <a:pt x="0" y="267970"/>
                    <a:pt x="268732" y="0"/>
                    <a:pt x="600202" y="0"/>
                  </a:cubicBezTo>
                  <a:lnTo>
                    <a:pt x="5424170" y="0"/>
                  </a:lnTo>
                  <a:cubicBezTo>
                    <a:pt x="5755640" y="0"/>
                    <a:pt x="6024372" y="267970"/>
                    <a:pt x="6024372" y="598424"/>
                  </a:cubicBezTo>
                  <a:lnTo>
                    <a:pt x="6024372" y="3495167"/>
                  </a:lnTo>
                  <a:cubicBezTo>
                    <a:pt x="6024372" y="3825621"/>
                    <a:pt x="5755640" y="4093591"/>
                    <a:pt x="5424170" y="4093591"/>
                  </a:cubicBezTo>
                  <a:lnTo>
                    <a:pt x="600202" y="4093591"/>
                  </a:lnTo>
                  <a:cubicBezTo>
                    <a:pt x="268732" y="4093591"/>
                    <a:pt x="0" y="3825621"/>
                    <a:pt x="0" y="3495167"/>
                  </a:cubicBezTo>
                  <a:close/>
                </a:path>
              </a:pathLst>
            </a:custGeom>
            <a:solidFill>
              <a:srgbClr val="F3F3FF"/>
            </a:solidFill>
          </p:spPr>
        </p:sp>
        <p:sp>
          <p:nvSpPr>
            <p:cNvPr name="Freeform 21" id="21"/>
            <p:cNvSpPr/>
            <p:nvPr/>
          </p:nvSpPr>
          <p:spPr>
            <a:xfrm flipH="false" flipV="false" rot="0">
              <a:off x="0" y="0"/>
              <a:ext cx="6062472" cy="4131691"/>
            </a:xfrm>
            <a:custGeom>
              <a:avLst/>
              <a:gdLst/>
              <a:ahLst/>
              <a:cxnLst/>
              <a:rect r="r" b="b" t="t" l="l"/>
              <a:pathLst>
                <a:path h="4131691" w="6062472">
                  <a:moveTo>
                    <a:pt x="0" y="617474"/>
                  </a:moveTo>
                  <a:cubicBezTo>
                    <a:pt x="0" y="276352"/>
                    <a:pt x="277368" y="0"/>
                    <a:pt x="619252" y="0"/>
                  </a:cubicBezTo>
                  <a:lnTo>
                    <a:pt x="5443220" y="0"/>
                  </a:lnTo>
                  <a:lnTo>
                    <a:pt x="5443220" y="19050"/>
                  </a:lnTo>
                  <a:lnTo>
                    <a:pt x="5443220" y="0"/>
                  </a:lnTo>
                  <a:cubicBezTo>
                    <a:pt x="5785231" y="0"/>
                    <a:pt x="6062472" y="276352"/>
                    <a:pt x="6062472" y="617474"/>
                  </a:cubicBezTo>
                  <a:lnTo>
                    <a:pt x="6062472" y="3514217"/>
                  </a:lnTo>
                  <a:lnTo>
                    <a:pt x="6043422" y="3514217"/>
                  </a:lnTo>
                  <a:lnTo>
                    <a:pt x="6062472" y="3514217"/>
                  </a:lnTo>
                  <a:cubicBezTo>
                    <a:pt x="6062472" y="3855339"/>
                    <a:pt x="5785104" y="4131691"/>
                    <a:pt x="5443220" y="4131691"/>
                  </a:cubicBezTo>
                  <a:lnTo>
                    <a:pt x="5443220" y="4112641"/>
                  </a:lnTo>
                  <a:lnTo>
                    <a:pt x="5443220" y="4131691"/>
                  </a:lnTo>
                  <a:lnTo>
                    <a:pt x="619252" y="4131691"/>
                  </a:lnTo>
                  <a:lnTo>
                    <a:pt x="619252" y="4112641"/>
                  </a:lnTo>
                  <a:lnTo>
                    <a:pt x="619252" y="4131691"/>
                  </a:lnTo>
                  <a:cubicBezTo>
                    <a:pt x="277368" y="4131691"/>
                    <a:pt x="0" y="3855212"/>
                    <a:pt x="0" y="3514217"/>
                  </a:cubicBezTo>
                  <a:lnTo>
                    <a:pt x="0" y="617474"/>
                  </a:lnTo>
                  <a:lnTo>
                    <a:pt x="19050" y="617474"/>
                  </a:lnTo>
                  <a:lnTo>
                    <a:pt x="0" y="617474"/>
                  </a:lnTo>
                  <a:moveTo>
                    <a:pt x="38100" y="617474"/>
                  </a:moveTo>
                  <a:lnTo>
                    <a:pt x="38100" y="3514217"/>
                  </a:lnTo>
                  <a:lnTo>
                    <a:pt x="19050" y="3514217"/>
                  </a:lnTo>
                  <a:lnTo>
                    <a:pt x="38100" y="3514217"/>
                  </a:lnTo>
                  <a:cubicBezTo>
                    <a:pt x="38100" y="3834130"/>
                    <a:pt x="298196" y="4093591"/>
                    <a:pt x="619252" y="4093591"/>
                  </a:cubicBezTo>
                  <a:lnTo>
                    <a:pt x="5443220" y="4093591"/>
                  </a:lnTo>
                  <a:cubicBezTo>
                    <a:pt x="5764276" y="4093591"/>
                    <a:pt x="6024372" y="3834130"/>
                    <a:pt x="6024372" y="3514217"/>
                  </a:cubicBezTo>
                  <a:lnTo>
                    <a:pt x="6024372" y="617474"/>
                  </a:lnTo>
                  <a:lnTo>
                    <a:pt x="6043422" y="617474"/>
                  </a:lnTo>
                  <a:lnTo>
                    <a:pt x="6024372" y="617474"/>
                  </a:lnTo>
                  <a:cubicBezTo>
                    <a:pt x="6024372" y="297561"/>
                    <a:pt x="5764276" y="38100"/>
                    <a:pt x="5443220" y="38100"/>
                  </a:cubicBezTo>
                  <a:lnTo>
                    <a:pt x="619252" y="38100"/>
                  </a:lnTo>
                  <a:lnTo>
                    <a:pt x="619252" y="19050"/>
                  </a:lnTo>
                  <a:lnTo>
                    <a:pt x="619252" y="38100"/>
                  </a:lnTo>
                  <a:cubicBezTo>
                    <a:pt x="298196" y="38100"/>
                    <a:pt x="38100" y="297561"/>
                    <a:pt x="38100" y="617474"/>
                  </a:cubicBezTo>
                  <a:close/>
                </a:path>
              </a:pathLst>
            </a:custGeom>
            <a:solidFill>
              <a:srgbClr val="018CE1"/>
            </a:solidFill>
          </p:spPr>
        </p:sp>
      </p:grpSp>
      <p:grpSp>
        <p:nvGrpSpPr>
          <p:cNvPr name="Group 22" id="22"/>
          <p:cNvGrpSpPr/>
          <p:nvPr/>
        </p:nvGrpSpPr>
        <p:grpSpPr>
          <a:xfrm rot="0">
            <a:off x="6192291" y="3574107"/>
            <a:ext cx="3520231" cy="439936"/>
            <a:chOff x="0" y="0"/>
            <a:chExt cx="4693642" cy="586582"/>
          </a:xfrm>
        </p:grpSpPr>
        <p:sp>
          <p:nvSpPr>
            <p:cNvPr name="Freeform 23" id="23"/>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24" id="24"/>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Struttura</a:t>
              </a:r>
            </a:p>
          </p:txBody>
        </p:sp>
      </p:grpSp>
      <p:grpSp>
        <p:nvGrpSpPr>
          <p:cNvPr name="Group 25" id="25"/>
          <p:cNvGrpSpPr/>
          <p:nvPr/>
        </p:nvGrpSpPr>
        <p:grpSpPr>
          <a:xfrm rot="0">
            <a:off x="6192291" y="4193530"/>
            <a:ext cx="3862834" cy="478780"/>
            <a:chOff x="0" y="0"/>
            <a:chExt cx="5150445" cy="638373"/>
          </a:xfrm>
        </p:grpSpPr>
        <p:sp>
          <p:nvSpPr>
            <p:cNvPr name="Freeform 26" id="26"/>
            <p:cNvSpPr/>
            <p:nvPr/>
          </p:nvSpPr>
          <p:spPr>
            <a:xfrm flipH="false" flipV="false" rot="0">
              <a:off x="0" y="0"/>
              <a:ext cx="5150445" cy="638373"/>
            </a:xfrm>
            <a:custGeom>
              <a:avLst/>
              <a:gdLst/>
              <a:ahLst/>
              <a:cxnLst/>
              <a:rect r="r" b="b" t="t" l="l"/>
              <a:pathLst>
                <a:path h="638373" w="5150445">
                  <a:moveTo>
                    <a:pt x="0" y="0"/>
                  </a:moveTo>
                  <a:lnTo>
                    <a:pt x="5150445" y="0"/>
                  </a:lnTo>
                  <a:lnTo>
                    <a:pt x="5150445" y="638373"/>
                  </a:lnTo>
                  <a:lnTo>
                    <a:pt x="0" y="638373"/>
                  </a:lnTo>
                  <a:close/>
                </a:path>
              </a:pathLst>
            </a:custGeom>
            <a:solidFill>
              <a:srgbClr val="000000">
                <a:alpha val="0"/>
              </a:srgbClr>
            </a:solidFill>
          </p:spPr>
        </p:sp>
        <p:sp>
          <p:nvSpPr>
            <p:cNvPr name="TextBox 27" id="27"/>
            <p:cNvSpPr txBox="true"/>
            <p:nvPr/>
          </p:nvSpPr>
          <p:spPr>
            <a:xfrm>
              <a:off x="0" y="-95250"/>
              <a:ext cx="5150445"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X: Chi sei </a:t>
              </a:r>
            </a:p>
          </p:txBody>
        </p:sp>
      </p:grpSp>
      <p:grpSp>
        <p:nvGrpSpPr>
          <p:cNvPr name="Group 28" id="28"/>
          <p:cNvGrpSpPr/>
          <p:nvPr/>
        </p:nvGrpSpPr>
        <p:grpSpPr>
          <a:xfrm rot="0">
            <a:off x="6192291" y="4851798"/>
            <a:ext cx="3862834" cy="478780"/>
            <a:chOff x="0" y="0"/>
            <a:chExt cx="5150445" cy="638373"/>
          </a:xfrm>
        </p:grpSpPr>
        <p:sp>
          <p:nvSpPr>
            <p:cNvPr name="Freeform 29" id="29"/>
            <p:cNvSpPr/>
            <p:nvPr/>
          </p:nvSpPr>
          <p:spPr>
            <a:xfrm flipH="false" flipV="false" rot="0">
              <a:off x="0" y="0"/>
              <a:ext cx="5150445" cy="638373"/>
            </a:xfrm>
            <a:custGeom>
              <a:avLst/>
              <a:gdLst/>
              <a:ahLst/>
              <a:cxnLst/>
              <a:rect r="r" b="b" t="t" l="l"/>
              <a:pathLst>
                <a:path h="638373" w="5150445">
                  <a:moveTo>
                    <a:pt x="0" y="0"/>
                  </a:moveTo>
                  <a:lnTo>
                    <a:pt x="5150445" y="0"/>
                  </a:lnTo>
                  <a:lnTo>
                    <a:pt x="5150445" y="638373"/>
                  </a:lnTo>
                  <a:lnTo>
                    <a:pt x="0" y="638373"/>
                  </a:lnTo>
                  <a:close/>
                </a:path>
              </a:pathLst>
            </a:custGeom>
            <a:solidFill>
              <a:srgbClr val="000000">
                <a:alpha val="0"/>
              </a:srgbClr>
            </a:solidFill>
          </p:spPr>
        </p:sp>
        <p:sp>
          <p:nvSpPr>
            <p:cNvPr name="TextBox 30" id="30"/>
            <p:cNvSpPr txBox="true"/>
            <p:nvPr/>
          </p:nvSpPr>
          <p:spPr>
            <a:xfrm>
              <a:off x="0" y="-95250"/>
              <a:ext cx="5150445"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Y: Cosa Fai</a:t>
              </a:r>
            </a:p>
          </p:txBody>
        </p:sp>
      </p:grpSp>
      <p:grpSp>
        <p:nvGrpSpPr>
          <p:cNvPr name="Group 31" id="31"/>
          <p:cNvGrpSpPr/>
          <p:nvPr/>
        </p:nvGrpSpPr>
        <p:grpSpPr>
          <a:xfrm rot="0">
            <a:off x="6192291" y="5510064"/>
            <a:ext cx="3862834" cy="478780"/>
            <a:chOff x="0" y="0"/>
            <a:chExt cx="5150445" cy="638373"/>
          </a:xfrm>
        </p:grpSpPr>
        <p:sp>
          <p:nvSpPr>
            <p:cNvPr name="Freeform 32" id="32"/>
            <p:cNvSpPr/>
            <p:nvPr/>
          </p:nvSpPr>
          <p:spPr>
            <a:xfrm flipH="false" flipV="false" rot="0">
              <a:off x="0" y="0"/>
              <a:ext cx="5150445" cy="638373"/>
            </a:xfrm>
            <a:custGeom>
              <a:avLst/>
              <a:gdLst/>
              <a:ahLst/>
              <a:cxnLst/>
              <a:rect r="r" b="b" t="t" l="l"/>
              <a:pathLst>
                <a:path h="638373" w="5150445">
                  <a:moveTo>
                    <a:pt x="0" y="0"/>
                  </a:moveTo>
                  <a:lnTo>
                    <a:pt x="5150445" y="0"/>
                  </a:lnTo>
                  <a:lnTo>
                    <a:pt x="5150445" y="638373"/>
                  </a:lnTo>
                  <a:lnTo>
                    <a:pt x="0" y="638373"/>
                  </a:lnTo>
                  <a:close/>
                </a:path>
              </a:pathLst>
            </a:custGeom>
            <a:solidFill>
              <a:srgbClr val="000000">
                <a:alpha val="0"/>
              </a:srgbClr>
            </a:solidFill>
          </p:spPr>
        </p:sp>
        <p:sp>
          <p:nvSpPr>
            <p:cNvPr name="TextBox 33" id="33"/>
            <p:cNvSpPr txBox="true"/>
            <p:nvPr/>
          </p:nvSpPr>
          <p:spPr>
            <a:xfrm>
              <a:off x="0" y="-95250"/>
              <a:ext cx="5150445"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Z: Cosa Vuoi</a:t>
              </a:r>
            </a:p>
          </p:txBody>
        </p:sp>
      </p:grpSp>
      <p:grpSp>
        <p:nvGrpSpPr>
          <p:cNvPr name="Group 34" id="34"/>
          <p:cNvGrpSpPr/>
          <p:nvPr/>
        </p:nvGrpSpPr>
        <p:grpSpPr>
          <a:xfrm rot="0">
            <a:off x="1032867" y="6601420"/>
            <a:ext cx="9364266" cy="1782216"/>
            <a:chOff x="0" y="0"/>
            <a:chExt cx="12485688" cy="2376288"/>
          </a:xfrm>
        </p:grpSpPr>
        <p:sp>
          <p:nvSpPr>
            <p:cNvPr name="Freeform 35" id="35"/>
            <p:cNvSpPr/>
            <p:nvPr/>
          </p:nvSpPr>
          <p:spPr>
            <a:xfrm flipH="false" flipV="false" rot="0">
              <a:off x="19050" y="19050"/>
              <a:ext cx="12447524" cy="2338070"/>
            </a:xfrm>
            <a:custGeom>
              <a:avLst/>
              <a:gdLst/>
              <a:ahLst/>
              <a:cxnLst/>
              <a:rect r="r" b="b" t="t" l="l"/>
              <a:pathLst>
                <a:path h="2338070" w="12447524">
                  <a:moveTo>
                    <a:pt x="0" y="598424"/>
                  </a:moveTo>
                  <a:cubicBezTo>
                    <a:pt x="0" y="267970"/>
                    <a:pt x="271526" y="0"/>
                    <a:pt x="606298" y="0"/>
                  </a:cubicBezTo>
                  <a:lnTo>
                    <a:pt x="11841226" y="0"/>
                  </a:lnTo>
                  <a:cubicBezTo>
                    <a:pt x="12176125" y="0"/>
                    <a:pt x="12447524" y="267970"/>
                    <a:pt x="12447524" y="598424"/>
                  </a:cubicBezTo>
                  <a:lnTo>
                    <a:pt x="12447524" y="1739646"/>
                  </a:lnTo>
                  <a:cubicBezTo>
                    <a:pt x="12447524" y="2070227"/>
                    <a:pt x="12175998" y="2338070"/>
                    <a:pt x="11841226" y="2338070"/>
                  </a:cubicBezTo>
                  <a:lnTo>
                    <a:pt x="606298" y="2338070"/>
                  </a:lnTo>
                  <a:cubicBezTo>
                    <a:pt x="271399" y="2338070"/>
                    <a:pt x="0" y="2070100"/>
                    <a:pt x="0" y="1739646"/>
                  </a:cubicBezTo>
                  <a:close/>
                </a:path>
              </a:pathLst>
            </a:custGeom>
            <a:solidFill>
              <a:srgbClr val="F3F3FF"/>
            </a:solidFill>
          </p:spPr>
        </p:sp>
        <p:sp>
          <p:nvSpPr>
            <p:cNvPr name="Freeform 36" id="36"/>
            <p:cNvSpPr/>
            <p:nvPr/>
          </p:nvSpPr>
          <p:spPr>
            <a:xfrm flipH="false" flipV="false" rot="0">
              <a:off x="0" y="0"/>
              <a:ext cx="12485624" cy="2376297"/>
            </a:xfrm>
            <a:custGeom>
              <a:avLst/>
              <a:gdLst/>
              <a:ahLst/>
              <a:cxnLst/>
              <a:rect r="r" b="b" t="t" l="l"/>
              <a:pathLst>
                <a:path h="2376297" w="12485624">
                  <a:moveTo>
                    <a:pt x="0" y="617474"/>
                  </a:moveTo>
                  <a:cubicBezTo>
                    <a:pt x="0" y="276225"/>
                    <a:pt x="280289" y="0"/>
                    <a:pt x="625348" y="0"/>
                  </a:cubicBezTo>
                  <a:lnTo>
                    <a:pt x="11860276" y="0"/>
                  </a:lnTo>
                  <a:lnTo>
                    <a:pt x="11860276" y="19050"/>
                  </a:lnTo>
                  <a:lnTo>
                    <a:pt x="11860276" y="0"/>
                  </a:lnTo>
                  <a:cubicBezTo>
                    <a:pt x="12205462" y="0"/>
                    <a:pt x="12485624" y="276225"/>
                    <a:pt x="12485624" y="617474"/>
                  </a:cubicBezTo>
                  <a:lnTo>
                    <a:pt x="12466574" y="617474"/>
                  </a:lnTo>
                  <a:lnTo>
                    <a:pt x="12485624" y="617474"/>
                  </a:lnTo>
                  <a:lnTo>
                    <a:pt x="12485624" y="1758696"/>
                  </a:lnTo>
                  <a:lnTo>
                    <a:pt x="12466574" y="1758696"/>
                  </a:lnTo>
                  <a:lnTo>
                    <a:pt x="12485624" y="1758696"/>
                  </a:lnTo>
                  <a:cubicBezTo>
                    <a:pt x="12485624" y="2099945"/>
                    <a:pt x="12205335" y="2376170"/>
                    <a:pt x="11860276" y="2376170"/>
                  </a:cubicBezTo>
                  <a:lnTo>
                    <a:pt x="11860276" y="2357120"/>
                  </a:lnTo>
                  <a:lnTo>
                    <a:pt x="11860276" y="2376170"/>
                  </a:lnTo>
                  <a:lnTo>
                    <a:pt x="625348" y="2376170"/>
                  </a:lnTo>
                  <a:lnTo>
                    <a:pt x="625348" y="2357120"/>
                  </a:lnTo>
                  <a:lnTo>
                    <a:pt x="625348" y="2376170"/>
                  </a:lnTo>
                  <a:cubicBezTo>
                    <a:pt x="280289" y="2376297"/>
                    <a:pt x="0" y="2100072"/>
                    <a:pt x="0" y="1758823"/>
                  </a:cubicBezTo>
                  <a:lnTo>
                    <a:pt x="0" y="617474"/>
                  </a:lnTo>
                  <a:lnTo>
                    <a:pt x="19050" y="617474"/>
                  </a:lnTo>
                  <a:lnTo>
                    <a:pt x="0" y="617474"/>
                  </a:lnTo>
                  <a:moveTo>
                    <a:pt x="38100" y="617474"/>
                  </a:moveTo>
                  <a:lnTo>
                    <a:pt x="38100" y="1758696"/>
                  </a:lnTo>
                  <a:lnTo>
                    <a:pt x="19050" y="1758696"/>
                  </a:lnTo>
                  <a:lnTo>
                    <a:pt x="38100" y="1758696"/>
                  </a:lnTo>
                  <a:cubicBezTo>
                    <a:pt x="38100" y="2078482"/>
                    <a:pt x="300863" y="2338070"/>
                    <a:pt x="625348" y="2338070"/>
                  </a:cubicBezTo>
                  <a:lnTo>
                    <a:pt x="11860276" y="2338070"/>
                  </a:lnTo>
                  <a:cubicBezTo>
                    <a:pt x="12184888" y="2338070"/>
                    <a:pt x="12447524" y="2078482"/>
                    <a:pt x="12447524" y="1758696"/>
                  </a:cubicBezTo>
                  <a:lnTo>
                    <a:pt x="12447524" y="617474"/>
                  </a:lnTo>
                  <a:cubicBezTo>
                    <a:pt x="12447651" y="297688"/>
                    <a:pt x="12184888" y="38100"/>
                    <a:pt x="11860276" y="38100"/>
                  </a:cubicBezTo>
                  <a:lnTo>
                    <a:pt x="625348" y="38100"/>
                  </a:lnTo>
                  <a:lnTo>
                    <a:pt x="625348" y="19050"/>
                  </a:lnTo>
                  <a:lnTo>
                    <a:pt x="625348" y="38100"/>
                  </a:lnTo>
                  <a:cubicBezTo>
                    <a:pt x="300863" y="38100"/>
                    <a:pt x="38100" y="297688"/>
                    <a:pt x="38100" y="617474"/>
                  </a:cubicBezTo>
                  <a:close/>
                </a:path>
              </a:pathLst>
            </a:custGeom>
            <a:solidFill>
              <a:srgbClr val="DA33BF"/>
            </a:solidFill>
          </p:spPr>
        </p:sp>
      </p:grpSp>
      <p:grpSp>
        <p:nvGrpSpPr>
          <p:cNvPr name="Group 37" id="37"/>
          <p:cNvGrpSpPr/>
          <p:nvPr/>
        </p:nvGrpSpPr>
        <p:grpSpPr>
          <a:xfrm rot="0">
            <a:off x="1374874" y="6943427"/>
            <a:ext cx="3520231" cy="439936"/>
            <a:chOff x="0" y="0"/>
            <a:chExt cx="4693642" cy="586582"/>
          </a:xfrm>
        </p:grpSpPr>
        <p:sp>
          <p:nvSpPr>
            <p:cNvPr name="Freeform 38" id="38"/>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39" id="39"/>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Call to Action</a:t>
              </a:r>
            </a:p>
          </p:txBody>
        </p:sp>
      </p:grpSp>
      <p:grpSp>
        <p:nvGrpSpPr>
          <p:cNvPr name="Group 40" id="40"/>
          <p:cNvGrpSpPr/>
          <p:nvPr/>
        </p:nvGrpSpPr>
        <p:grpSpPr>
          <a:xfrm rot="0">
            <a:off x="1374874" y="7562850"/>
            <a:ext cx="8680251" cy="478780"/>
            <a:chOff x="0" y="0"/>
            <a:chExt cx="11573668" cy="638373"/>
          </a:xfrm>
        </p:grpSpPr>
        <p:sp>
          <p:nvSpPr>
            <p:cNvPr name="Freeform 41" id="41"/>
            <p:cNvSpPr/>
            <p:nvPr/>
          </p:nvSpPr>
          <p:spPr>
            <a:xfrm flipH="false" flipV="false" rot="0">
              <a:off x="0" y="0"/>
              <a:ext cx="11573668" cy="638373"/>
            </a:xfrm>
            <a:custGeom>
              <a:avLst/>
              <a:gdLst/>
              <a:ahLst/>
              <a:cxnLst/>
              <a:rect r="r" b="b" t="t" l="l"/>
              <a:pathLst>
                <a:path h="638373" w="11573668">
                  <a:moveTo>
                    <a:pt x="0" y="0"/>
                  </a:moveTo>
                  <a:lnTo>
                    <a:pt x="11573668" y="0"/>
                  </a:lnTo>
                  <a:lnTo>
                    <a:pt x="11573668" y="638373"/>
                  </a:lnTo>
                  <a:lnTo>
                    <a:pt x="0" y="638373"/>
                  </a:lnTo>
                  <a:close/>
                </a:path>
              </a:pathLst>
            </a:custGeom>
            <a:solidFill>
              <a:srgbClr val="000000">
                <a:alpha val="0"/>
              </a:srgbClr>
            </a:solidFill>
          </p:spPr>
        </p:sp>
        <p:sp>
          <p:nvSpPr>
            <p:cNvPr name="TextBox 42" id="42"/>
            <p:cNvSpPr txBox="true"/>
            <p:nvPr/>
          </p:nvSpPr>
          <p:spPr>
            <a:xfrm>
              <a:off x="0" y="-95250"/>
              <a:ext cx="11573668"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Concludi con un invito all'azione chiaro.</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1047155" y="1156395"/>
            <a:ext cx="7040612" cy="880021"/>
            <a:chOff x="0" y="0"/>
            <a:chExt cx="9387483" cy="1173362"/>
          </a:xfrm>
        </p:grpSpPr>
        <p:sp>
          <p:nvSpPr>
            <p:cNvPr name="Freeform 8" id="8"/>
            <p:cNvSpPr/>
            <p:nvPr/>
          </p:nvSpPr>
          <p:spPr>
            <a:xfrm flipH="false" flipV="false" rot="0">
              <a:off x="0" y="0"/>
              <a:ext cx="9387484" cy="1173362"/>
            </a:xfrm>
            <a:custGeom>
              <a:avLst/>
              <a:gdLst/>
              <a:ahLst/>
              <a:cxnLst/>
              <a:rect r="r" b="b" t="t" l="l"/>
              <a:pathLst>
                <a:path h="1173362" w="9387484">
                  <a:moveTo>
                    <a:pt x="0" y="0"/>
                  </a:moveTo>
                  <a:lnTo>
                    <a:pt x="9387484" y="0"/>
                  </a:lnTo>
                  <a:lnTo>
                    <a:pt x="9387484" y="1173362"/>
                  </a:lnTo>
                  <a:lnTo>
                    <a:pt x="0" y="1173362"/>
                  </a:lnTo>
                  <a:close/>
                </a:path>
              </a:pathLst>
            </a:custGeom>
            <a:solidFill>
              <a:srgbClr val="000000">
                <a:alpha val="0"/>
              </a:srgbClr>
            </a:solidFill>
          </p:spPr>
        </p:sp>
        <p:sp>
          <p:nvSpPr>
            <p:cNvPr name="TextBox 9" id="9"/>
            <p:cNvSpPr txBox="true"/>
            <p:nvPr/>
          </p:nvSpPr>
          <p:spPr>
            <a:xfrm>
              <a:off x="0" y="-38100"/>
              <a:ext cx="9387483" cy="121146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Piano d'Azione</a:t>
              </a:r>
            </a:p>
          </p:txBody>
        </p:sp>
      </p:grpSp>
      <p:grpSp>
        <p:nvGrpSpPr>
          <p:cNvPr name="Group 10" id="10"/>
          <p:cNvGrpSpPr/>
          <p:nvPr/>
        </p:nvGrpSpPr>
        <p:grpSpPr>
          <a:xfrm rot="0">
            <a:off x="1476821" y="2485132"/>
            <a:ext cx="38100" cy="6645325"/>
            <a:chOff x="0" y="0"/>
            <a:chExt cx="50800" cy="8860433"/>
          </a:xfrm>
        </p:grpSpPr>
        <p:sp>
          <p:nvSpPr>
            <p:cNvPr name="Freeform 11" id="11"/>
            <p:cNvSpPr/>
            <p:nvPr/>
          </p:nvSpPr>
          <p:spPr>
            <a:xfrm flipH="false" flipV="false" rot="0">
              <a:off x="0" y="0"/>
              <a:ext cx="50800" cy="8860409"/>
            </a:xfrm>
            <a:custGeom>
              <a:avLst/>
              <a:gdLst/>
              <a:ahLst/>
              <a:cxnLst/>
              <a:rect r="r" b="b" t="t" l="l"/>
              <a:pathLst>
                <a:path h="8860409" w="50800">
                  <a:moveTo>
                    <a:pt x="0" y="25400"/>
                  </a:moveTo>
                  <a:cubicBezTo>
                    <a:pt x="0" y="11430"/>
                    <a:pt x="11430" y="0"/>
                    <a:pt x="25400" y="0"/>
                  </a:cubicBezTo>
                  <a:cubicBezTo>
                    <a:pt x="39370" y="0"/>
                    <a:pt x="50800" y="11430"/>
                    <a:pt x="50800" y="25400"/>
                  </a:cubicBezTo>
                  <a:lnTo>
                    <a:pt x="50800" y="8835009"/>
                  </a:lnTo>
                  <a:cubicBezTo>
                    <a:pt x="50800" y="8848978"/>
                    <a:pt x="39370" y="8860409"/>
                    <a:pt x="25400" y="8860409"/>
                  </a:cubicBezTo>
                  <a:cubicBezTo>
                    <a:pt x="11430" y="8860409"/>
                    <a:pt x="0" y="8848978"/>
                    <a:pt x="0" y="8835009"/>
                  </a:cubicBezTo>
                  <a:close/>
                </a:path>
              </a:pathLst>
            </a:custGeom>
            <a:solidFill>
              <a:srgbClr val="000000">
                <a:alpha val="392"/>
              </a:srgbClr>
            </a:solidFill>
          </p:spPr>
        </p:sp>
      </p:grpSp>
      <p:grpSp>
        <p:nvGrpSpPr>
          <p:cNvPr name="Group 12" id="12"/>
          <p:cNvGrpSpPr/>
          <p:nvPr/>
        </p:nvGrpSpPr>
        <p:grpSpPr>
          <a:xfrm rot="0">
            <a:off x="1794346" y="3139082"/>
            <a:ext cx="1047155" cy="38100"/>
            <a:chOff x="0" y="0"/>
            <a:chExt cx="1396207" cy="50800"/>
          </a:xfrm>
        </p:grpSpPr>
        <p:sp>
          <p:nvSpPr>
            <p:cNvPr name="Freeform 13" id="13"/>
            <p:cNvSpPr/>
            <p:nvPr/>
          </p:nvSpPr>
          <p:spPr>
            <a:xfrm flipH="false" flipV="false" rot="0">
              <a:off x="0" y="0"/>
              <a:ext cx="1396238" cy="50800"/>
            </a:xfrm>
            <a:custGeom>
              <a:avLst/>
              <a:gdLst/>
              <a:ahLst/>
              <a:cxnLst/>
              <a:rect r="r" b="b" t="t" l="l"/>
              <a:pathLst>
                <a:path h="50800" w="1396238">
                  <a:moveTo>
                    <a:pt x="0" y="25400"/>
                  </a:moveTo>
                  <a:cubicBezTo>
                    <a:pt x="0" y="11430"/>
                    <a:pt x="11430" y="0"/>
                    <a:pt x="25400" y="0"/>
                  </a:cubicBezTo>
                  <a:lnTo>
                    <a:pt x="1370838" y="0"/>
                  </a:lnTo>
                  <a:cubicBezTo>
                    <a:pt x="1384808" y="0"/>
                    <a:pt x="1396238" y="11430"/>
                    <a:pt x="1396238" y="25400"/>
                  </a:cubicBezTo>
                  <a:cubicBezTo>
                    <a:pt x="1396238" y="39370"/>
                    <a:pt x="1384808" y="50800"/>
                    <a:pt x="1370838" y="50800"/>
                  </a:cubicBezTo>
                  <a:lnTo>
                    <a:pt x="25400" y="50800"/>
                  </a:lnTo>
                  <a:cubicBezTo>
                    <a:pt x="11430" y="50800"/>
                    <a:pt x="0" y="39370"/>
                    <a:pt x="0" y="25400"/>
                  </a:cubicBezTo>
                  <a:close/>
                </a:path>
              </a:pathLst>
            </a:custGeom>
            <a:solidFill>
              <a:srgbClr val="2D4DF2"/>
            </a:solidFill>
          </p:spPr>
        </p:sp>
      </p:grpSp>
      <p:grpSp>
        <p:nvGrpSpPr>
          <p:cNvPr name="Group 14" id="14"/>
          <p:cNvGrpSpPr/>
          <p:nvPr/>
        </p:nvGrpSpPr>
        <p:grpSpPr>
          <a:xfrm rot="0">
            <a:off x="1145009" y="2807345"/>
            <a:ext cx="701725" cy="701725"/>
            <a:chOff x="0" y="0"/>
            <a:chExt cx="935633" cy="935633"/>
          </a:xfrm>
        </p:grpSpPr>
        <p:sp>
          <p:nvSpPr>
            <p:cNvPr name="Freeform 15" id="15"/>
            <p:cNvSpPr/>
            <p:nvPr/>
          </p:nvSpPr>
          <p:spPr>
            <a:xfrm flipH="false" flipV="false" rot="0">
              <a:off x="19050" y="19050"/>
              <a:ext cx="897509" cy="897509"/>
            </a:xfrm>
            <a:custGeom>
              <a:avLst/>
              <a:gdLst/>
              <a:ahLst/>
              <a:cxnLst/>
              <a:rect r="r" b="b" t="t" l="l"/>
              <a:pathLst>
                <a:path h="897509" w="897509">
                  <a:moveTo>
                    <a:pt x="0" y="448818"/>
                  </a:moveTo>
                  <a:cubicBezTo>
                    <a:pt x="0" y="200914"/>
                    <a:pt x="200914" y="0"/>
                    <a:pt x="448818" y="0"/>
                  </a:cubicBezTo>
                  <a:cubicBezTo>
                    <a:pt x="696722" y="0"/>
                    <a:pt x="897509" y="200914"/>
                    <a:pt x="897509" y="448818"/>
                  </a:cubicBezTo>
                  <a:cubicBezTo>
                    <a:pt x="897509" y="696722"/>
                    <a:pt x="696595" y="897509"/>
                    <a:pt x="448818" y="897509"/>
                  </a:cubicBezTo>
                  <a:cubicBezTo>
                    <a:pt x="201041" y="897509"/>
                    <a:pt x="0" y="696595"/>
                    <a:pt x="0" y="448818"/>
                  </a:cubicBezTo>
                  <a:close/>
                </a:path>
              </a:pathLst>
            </a:custGeom>
            <a:solidFill>
              <a:srgbClr val="F3F3FF"/>
            </a:solidFill>
          </p:spPr>
        </p:sp>
        <p:sp>
          <p:nvSpPr>
            <p:cNvPr name="Freeform 16" id="16"/>
            <p:cNvSpPr/>
            <p:nvPr/>
          </p:nvSpPr>
          <p:spPr>
            <a:xfrm flipH="false" flipV="false" rot="0">
              <a:off x="0" y="0"/>
              <a:ext cx="935609" cy="935736"/>
            </a:xfrm>
            <a:custGeom>
              <a:avLst/>
              <a:gdLst/>
              <a:ahLst/>
              <a:cxnLst/>
              <a:rect r="r" b="b" t="t" l="l"/>
              <a:pathLst>
                <a:path h="935736" w="935609">
                  <a:moveTo>
                    <a:pt x="0" y="467868"/>
                  </a:moveTo>
                  <a:cubicBezTo>
                    <a:pt x="0" y="209423"/>
                    <a:pt x="209423" y="0"/>
                    <a:pt x="467868" y="0"/>
                  </a:cubicBezTo>
                  <a:cubicBezTo>
                    <a:pt x="471424" y="0"/>
                    <a:pt x="474980" y="1016"/>
                    <a:pt x="477901" y="2921"/>
                  </a:cubicBezTo>
                  <a:lnTo>
                    <a:pt x="467868" y="19050"/>
                  </a:lnTo>
                  <a:lnTo>
                    <a:pt x="467868" y="0"/>
                  </a:lnTo>
                  <a:lnTo>
                    <a:pt x="467868" y="19050"/>
                  </a:lnTo>
                  <a:lnTo>
                    <a:pt x="467868" y="0"/>
                  </a:lnTo>
                  <a:cubicBezTo>
                    <a:pt x="726186" y="0"/>
                    <a:pt x="935609" y="209423"/>
                    <a:pt x="935609" y="467868"/>
                  </a:cubicBezTo>
                  <a:cubicBezTo>
                    <a:pt x="935609" y="475107"/>
                    <a:pt x="931545" y="481711"/>
                    <a:pt x="925068" y="484886"/>
                  </a:cubicBezTo>
                  <a:lnTo>
                    <a:pt x="916559" y="467868"/>
                  </a:lnTo>
                  <a:lnTo>
                    <a:pt x="935609" y="467868"/>
                  </a:lnTo>
                  <a:cubicBezTo>
                    <a:pt x="935609" y="726186"/>
                    <a:pt x="726186" y="935736"/>
                    <a:pt x="467741" y="935736"/>
                  </a:cubicBezTo>
                  <a:lnTo>
                    <a:pt x="467741" y="916686"/>
                  </a:lnTo>
                  <a:lnTo>
                    <a:pt x="467741" y="897636"/>
                  </a:lnTo>
                  <a:lnTo>
                    <a:pt x="467741" y="916686"/>
                  </a:lnTo>
                  <a:lnTo>
                    <a:pt x="467741" y="935736"/>
                  </a:lnTo>
                  <a:cubicBezTo>
                    <a:pt x="209423" y="935609"/>
                    <a:pt x="0" y="726186"/>
                    <a:pt x="0" y="467868"/>
                  </a:cubicBezTo>
                  <a:lnTo>
                    <a:pt x="19050" y="467868"/>
                  </a:lnTo>
                  <a:lnTo>
                    <a:pt x="0" y="467868"/>
                  </a:lnTo>
                  <a:moveTo>
                    <a:pt x="38100" y="467868"/>
                  </a:moveTo>
                  <a:lnTo>
                    <a:pt x="19050" y="467868"/>
                  </a:lnTo>
                  <a:lnTo>
                    <a:pt x="38100" y="467868"/>
                  </a:lnTo>
                  <a:cubicBezTo>
                    <a:pt x="38100" y="705104"/>
                    <a:pt x="230505" y="897509"/>
                    <a:pt x="467868" y="897509"/>
                  </a:cubicBezTo>
                  <a:cubicBezTo>
                    <a:pt x="478409" y="897509"/>
                    <a:pt x="486918" y="906018"/>
                    <a:pt x="486918" y="916559"/>
                  </a:cubicBezTo>
                  <a:cubicBezTo>
                    <a:pt x="486918" y="927100"/>
                    <a:pt x="478409" y="935609"/>
                    <a:pt x="467868" y="935609"/>
                  </a:cubicBezTo>
                  <a:cubicBezTo>
                    <a:pt x="457327" y="935609"/>
                    <a:pt x="448818" y="927100"/>
                    <a:pt x="448818" y="916559"/>
                  </a:cubicBezTo>
                  <a:cubicBezTo>
                    <a:pt x="448818" y="906018"/>
                    <a:pt x="457327" y="897509"/>
                    <a:pt x="467868" y="897509"/>
                  </a:cubicBezTo>
                  <a:cubicBezTo>
                    <a:pt x="705231" y="897509"/>
                    <a:pt x="897636" y="705104"/>
                    <a:pt x="897636" y="467741"/>
                  </a:cubicBezTo>
                  <a:cubicBezTo>
                    <a:pt x="897636" y="460502"/>
                    <a:pt x="901700" y="453898"/>
                    <a:pt x="908177" y="450723"/>
                  </a:cubicBezTo>
                  <a:lnTo>
                    <a:pt x="916686" y="467741"/>
                  </a:lnTo>
                  <a:lnTo>
                    <a:pt x="897636" y="467741"/>
                  </a:lnTo>
                  <a:cubicBezTo>
                    <a:pt x="897509" y="230505"/>
                    <a:pt x="705104" y="38100"/>
                    <a:pt x="467868" y="38100"/>
                  </a:cubicBezTo>
                  <a:cubicBezTo>
                    <a:pt x="464312" y="38100"/>
                    <a:pt x="460756" y="37084"/>
                    <a:pt x="457835" y="35179"/>
                  </a:cubicBezTo>
                  <a:lnTo>
                    <a:pt x="467868" y="19050"/>
                  </a:lnTo>
                  <a:lnTo>
                    <a:pt x="467868" y="38100"/>
                  </a:lnTo>
                  <a:cubicBezTo>
                    <a:pt x="230505" y="38100"/>
                    <a:pt x="38100" y="230505"/>
                    <a:pt x="38100" y="467868"/>
                  </a:cubicBezTo>
                  <a:close/>
                </a:path>
              </a:pathLst>
            </a:custGeom>
            <a:solidFill>
              <a:srgbClr val="2D4DF2"/>
            </a:solidFill>
          </p:spPr>
        </p:sp>
      </p:grpSp>
      <p:grpSp>
        <p:nvGrpSpPr>
          <p:cNvPr name="Group 17" id="17"/>
          <p:cNvGrpSpPr/>
          <p:nvPr/>
        </p:nvGrpSpPr>
        <p:grpSpPr>
          <a:xfrm rot="0">
            <a:off x="1405459" y="2946946"/>
            <a:ext cx="180826" cy="422374"/>
            <a:chOff x="0" y="0"/>
            <a:chExt cx="241102" cy="563165"/>
          </a:xfrm>
        </p:grpSpPr>
        <p:sp>
          <p:nvSpPr>
            <p:cNvPr name="Freeform 18" id="18"/>
            <p:cNvSpPr/>
            <p:nvPr/>
          </p:nvSpPr>
          <p:spPr>
            <a:xfrm flipH="false" flipV="false" rot="0">
              <a:off x="0" y="0"/>
              <a:ext cx="241102" cy="563165"/>
            </a:xfrm>
            <a:custGeom>
              <a:avLst/>
              <a:gdLst/>
              <a:ahLst/>
              <a:cxnLst/>
              <a:rect r="r" b="b" t="t" l="l"/>
              <a:pathLst>
                <a:path h="563165" w="241102">
                  <a:moveTo>
                    <a:pt x="0" y="0"/>
                  </a:moveTo>
                  <a:lnTo>
                    <a:pt x="241102" y="0"/>
                  </a:lnTo>
                  <a:lnTo>
                    <a:pt x="241102" y="563165"/>
                  </a:lnTo>
                  <a:lnTo>
                    <a:pt x="0" y="563165"/>
                  </a:lnTo>
                  <a:close/>
                </a:path>
              </a:pathLst>
            </a:custGeom>
            <a:solidFill>
              <a:srgbClr val="000000">
                <a:alpha val="0"/>
              </a:srgbClr>
            </a:solidFill>
          </p:spPr>
        </p:sp>
        <p:sp>
          <p:nvSpPr>
            <p:cNvPr name="TextBox 19" id="19"/>
            <p:cNvSpPr txBox="true"/>
            <p:nvPr/>
          </p:nvSpPr>
          <p:spPr>
            <a:xfrm>
              <a:off x="0" y="47625"/>
              <a:ext cx="241102" cy="515540"/>
            </a:xfrm>
            <a:prstGeom prst="rect">
              <a:avLst/>
            </a:prstGeom>
          </p:spPr>
          <p:txBody>
            <a:bodyPr anchor="t" rtlCol="false" tIns="0" lIns="0" bIns="0" rIns="0"/>
            <a:lstStyle/>
            <a:p>
              <a:pPr algn="ctr">
                <a:lnSpc>
                  <a:spcPts val="3312"/>
                </a:lnSpc>
              </a:pPr>
              <a:r>
                <a:rPr lang="en-US" sz="3312">
                  <a:solidFill>
                    <a:srgbClr val="00002E"/>
                  </a:solidFill>
                  <a:latin typeface="Alice"/>
                  <a:ea typeface="Alice"/>
                  <a:cs typeface="Alice"/>
                  <a:sym typeface="Alice"/>
                </a:rPr>
                <a:t>1</a:t>
              </a:r>
            </a:p>
          </p:txBody>
        </p:sp>
      </p:grpSp>
      <p:grpSp>
        <p:nvGrpSpPr>
          <p:cNvPr name="Group 20" id="20"/>
          <p:cNvGrpSpPr/>
          <p:nvPr/>
        </p:nvGrpSpPr>
        <p:grpSpPr>
          <a:xfrm rot="0">
            <a:off x="3141612" y="2784276"/>
            <a:ext cx="3520231" cy="439936"/>
            <a:chOff x="0" y="0"/>
            <a:chExt cx="4693642" cy="586582"/>
          </a:xfrm>
        </p:grpSpPr>
        <p:sp>
          <p:nvSpPr>
            <p:cNvPr name="Freeform 21" id="21"/>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22" id="22"/>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Chi sei</a:t>
              </a:r>
            </a:p>
          </p:txBody>
        </p:sp>
      </p:grpSp>
      <p:grpSp>
        <p:nvGrpSpPr>
          <p:cNvPr name="Group 23" id="23"/>
          <p:cNvGrpSpPr/>
          <p:nvPr/>
        </p:nvGrpSpPr>
        <p:grpSpPr>
          <a:xfrm rot="0">
            <a:off x="3141612" y="3403699"/>
            <a:ext cx="7241232" cy="478780"/>
            <a:chOff x="0" y="0"/>
            <a:chExt cx="9654977" cy="638373"/>
          </a:xfrm>
        </p:grpSpPr>
        <p:sp>
          <p:nvSpPr>
            <p:cNvPr name="Freeform 24" id="24"/>
            <p:cNvSpPr/>
            <p:nvPr/>
          </p:nvSpPr>
          <p:spPr>
            <a:xfrm flipH="false" flipV="false" rot="0">
              <a:off x="0" y="0"/>
              <a:ext cx="9654977" cy="638373"/>
            </a:xfrm>
            <a:custGeom>
              <a:avLst/>
              <a:gdLst/>
              <a:ahLst/>
              <a:cxnLst/>
              <a:rect r="r" b="b" t="t" l="l"/>
              <a:pathLst>
                <a:path h="638373" w="9654977">
                  <a:moveTo>
                    <a:pt x="0" y="0"/>
                  </a:moveTo>
                  <a:lnTo>
                    <a:pt x="9654977" y="0"/>
                  </a:lnTo>
                  <a:lnTo>
                    <a:pt x="9654977" y="638373"/>
                  </a:lnTo>
                  <a:lnTo>
                    <a:pt x="0" y="638373"/>
                  </a:lnTo>
                  <a:close/>
                </a:path>
              </a:pathLst>
            </a:custGeom>
            <a:solidFill>
              <a:srgbClr val="000000">
                <a:alpha val="0"/>
              </a:srgbClr>
            </a:solidFill>
          </p:spPr>
        </p:sp>
        <p:sp>
          <p:nvSpPr>
            <p:cNvPr name="TextBox 25" id="25"/>
            <p:cNvSpPr txBox="true"/>
            <p:nvPr/>
          </p:nvSpPr>
          <p:spPr>
            <a:xfrm>
              <a:off x="0" y="-95250"/>
              <a:ext cx="9654977"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una breve descrizione di te</a:t>
              </a:r>
            </a:p>
          </p:txBody>
        </p:sp>
      </p:grpSp>
      <p:grpSp>
        <p:nvGrpSpPr>
          <p:cNvPr name="Group 26" id="26"/>
          <p:cNvGrpSpPr/>
          <p:nvPr/>
        </p:nvGrpSpPr>
        <p:grpSpPr>
          <a:xfrm rot="0">
            <a:off x="1794346" y="5134719"/>
            <a:ext cx="1047155" cy="38100"/>
            <a:chOff x="0" y="0"/>
            <a:chExt cx="1396207" cy="50800"/>
          </a:xfrm>
        </p:grpSpPr>
        <p:sp>
          <p:nvSpPr>
            <p:cNvPr name="Freeform 27" id="27"/>
            <p:cNvSpPr/>
            <p:nvPr/>
          </p:nvSpPr>
          <p:spPr>
            <a:xfrm flipH="false" flipV="false" rot="0">
              <a:off x="0" y="0"/>
              <a:ext cx="1396238" cy="50800"/>
            </a:xfrm>
            <a:custGeom>
              <a:avLst/>
              <a:gdLst/>
              <a:ahLst/>
              <a:cxnLst/>
              <a:rect r="r" b="b" t="t" l="l"/>
              <a:pathLst>
                <a:path h="50800" w="1396238">
                  <a:moveTo>
                    <a:pt x="0" y="25400"/>
                  </a:moveTo>
                  <a:cubicBezTo>
                    <a:pt x="0" y="11430"/>
                    <a:pt x="11430" y="0"/>
                    <a:pt x="25400" y="0"/>
                  </a:cubicBezTo>
                  <a:lnTo>
                    <a:pt x="1370838" y="0"/>
                  </a:lnTo>
                  <a:cubicBezTo>
                    <a:pt x="1384808" y="0"/>
                    <a:pt x="1396238" y="11430"/>
                    <a:pt x="1396238" y="25400"/>
                  </a:cubicBezTo>
                  <a:cubicBezTo>
                    <a:pt x="1396238" y="39370"/>
                    <a:pt x="1384808" y="50800"/>
                    <a:pt x="1370838" y="50800"/>
                  </a:cubicBezTo>
                  <a:lnTo>
                    <a:pt x="25400" y="50800"/>
                  </a:lnTo>
                  <a:cubicBezTo>
                    <a:pt x="11430" y="50800"/>
                    <a:pt x="0" y="39370"/>
                    <a:pt x="0" y="25400"/>
                  </a:cubicBezTo>
                  <a:close/>
                </a:path>
              </a:pathLst>
            </a:custGeom>
            <a:solidFill>
              <a:srgbClr val="018CE1"/>
            </a:solidFill>
          </p:spPr>
        </p:sp>
      </p:grpSp>
      <p:grpSp>
        <p:nvGrpSpPr>
          <p:cNvPr name="Group 28" id="28"/>
          <p:cNvGrpSpPr/>
          <p:nvPr/>
        </p:nvGrpSpPr>
        <p:grpSpPr>
          <a:xfrm rot="0">
            <a:off x="1145009" y="4802981"/>
            <a:ext cx="701725" cy="701725"/>
            <a:chOff x="0" y="0"/>
            <a:chExt cx="935633" cy="935633"/>
          </a:xfrm>
        </p:grpSpPr>
        <p:sp>
          <p:nvSpPr>
            <p:cNvPr name="Freeform 29" id="29"/>
            <p:cNvSpPr/>
            <p:nvPr/>
          </p:nvSpPr>
          <p:spPr>
            <a:xfrm flipH="false" flipV="false" rot="0">
              <a:off x="19050" y="19050"/>
              <a:ext cx="897509" cy="897509"/>
            </a:xfrm>
            <a:custGeom>
              <a:avLst/>
              <a:gdLst/>
              <a:ahLst/>
              <a:cxnLst/>
              <a:rect r="r" b="b" t="t" l="l"/>
              <a:pathLst>
                <a:path h="897509" w="897509">
                  <a:moveTo>
                    <a:pt x="0" y="448818"/>
                  </a:moveTo>
                  <a:cubicBezTo>
                    <a:pt x="0" y="200914"/>
                    <a:pt x="200914" y="0"/>
                    <a:pt x="448818" y="0"/>
                  </a:cubicBezTo>
                  <a:cubicBezTo>
                    <a:pt x="696722" y="0"/>
                    <a:pt x="897509" y="200914"/>
                    <a:pt x="897509" y="448818"/>
                  </a:cubicBezTo>
                  <a:cubicBezTo>
                    <a:pt x="897509" y="696722"/>
                    <a:pt x="696595" y="897509"/>
                    <a:pt x="448818" y="897509"/>
                  </a:cubicBezTo>
                  <a:cubicBezTo>
                    <a:pt x="201041" y="897509"/>
                    <a:pt x="0" y="696595"/>
                    <a:pt x="0" y="448818"/>
                  </a:cubicBezTo>
                  <a:close/>
                </a:path>
              </a:pathLst>
            </a:custGeom>
            <a:solidFill>
              <a:srgbClr val="F3F3FF"/>
            </a:solidFill>
          </p:spPr>
        </p:sp>
        <p:sp>
          <p:nvSpPr>
            <p:cNvPr name="Freeform 30" id="30"/>
            <p:cNvSpPr/>
            <p:nvPr/>
          </p:nvSpPr>
          <p:spPr>
            <a:xfrm flipH="false" flipV="false" rot="0">
              <a:off x="0" y="0"/>
              <a:ext cx="935609" cy="935736"/>
            </a:xfrm>
            <a:custGeom>
              <a:avLst/>
              <a:gdLst/>
              <a:ahLst/>
              <a:cxnLst/>
              <a:rect r="r" b="b" t="t" l="l"/>
              <a:pathLst>
                <a:path h="935736" w="935609">
                  <a:moveTo>
                    <a:pt x="0" y="467868"/>
                  </a:moveTo>
                  <a:cubicBezTo>
                    <a:pt x="0" y="209423"/>
                    <a:pt x="209423" y="0"/>
                    <a:pt x="467868" y="0"/>
                  </a:cubicBezTo>
                  <a:cubicBezTo>
                    <a:pt x="471424" y="0"/>
                    <a:pt x="474980" y="1016"/>
                    <a:pt x="477901" y="2921"/>
                  </a:cubicBezTo>
                  <a:lnTo>
                    <a:pt x="467868" y="19050"/>
                  </a:lnTo>
                  <a:lnTo>
                    <a:pt x="467868" y="0"/>
                  </a:lnTo>
                  <a:lnTo>
                    <a:pt x="467868" y="19050"/>
                  </a:lnTo>
                  <a:lnTo>
                    <a:pt x="467868" y="0"/>
                  </a:lnTo>
                  <a:cubicBezTo>
                    <a:pt x="726186" y="0"/>
                    <a:pt x="935609" y="209423"/>
                    <a:pt x="935609" y="467868"/>
                  </a:cubicBezTo>
                  <a:cubicBezTo>
                    <a:pt x="935609" y="475107"/>
                    <a:pt x="931545" y="481711"/>
                    <a:pt x="925068" y="484886"/>
                  </a:cubicBezTo>
                  <a:lnTo>
                    <a:pt x="916559" y="467868"/>
                  </a:lnTo>
                  <a:lnTo>
                    <a:pt x="935609" y="467868"/>
                  </a:lnTo>
                  <a:cubicBezTo>
                    <a:pt x="935609" y="726186"/>
                    <a:pt x="726186" y="935736"/>
                    <a:pt x="467741" y="935736"/>
                  </a:cubicBezTo>
                  <a:lnTo>
                    <a:pt x="467741" y="916686"/>
                  </a:lnTo>
                  <a:lnTo>
                    <a:pt x="467741" y="897636"/>
                  </a:lnTo>
                  <a:lnTo>
                    <a:pt x="467741" y="916686"/>
                  </a:lnTo>
                  <a:lnTo>
                    <a:pt x="467741" y="935736"/>
                  </a:lnTo>
                  <a:cubicBezTo>
                    <a:pt x="209423" y="935609"/>
                    <a:pt x="0" y="726186"/>
                    <a:pt x="0" y="467868"/>
                  </a:cubicBezTo>
                  <a:lnTo>
                    <a:pt x="19050" y="467868"/>
                  </a:lnTo>
                  <a:lnTo>
                    <a:pt x="0" y="467868"/>
                  </a:lnTo>
                  <a:moveTo>
                    <a:pt x="38100" y="467868"/>
                  </a:moveTo>
                  <a:lnTo>
                    <a:pt x="19050" y="467868"/>
                  </a:lnTo>
                  <a:lnTo>
                    <a:pt x="38100" y="467868"/>
                  </a:lnTo>
                  <a:cubicBezTo>
                    <a:pt x="38100" y="705104"/>
                    <a:pt x="230505" y="897509"/>
                    <a:pt x="467868" y="897509"/>
                  </a:cubicBezTo>
                  <a:cubicBezTo>
                    <a:pt x="478409" y="897509"/>
                    <a:pt x="486918" y="906018"/>
                    <a:pt x="486918" y="916559"/>
                  </a:cubicBezTo>
                  <a:cubicBezTo>
                    <a:pt x="486918" y="927100"/>
                    <a:pt x="478409" y="935609"/>
                    <a:pt x="467868" y="935609"/>
                  </a:cubicBezTo>
                  <a:cubicBezTo>
                    <a:pt x="457327" y="935609"/>
                    <a:pt x="448818" y="927100"/>
                    <a:pt x="448818" y="916559"/>
                  </a:cubicBezTo>
                  <a:cubicBezTo>
                    <a:pt x="448818" y="906018"/>
                    <a:pt x="457327" y="897509"/>
                    <a:pt x="467868" y="897509"/>
                  </a:cubicBezTo>
                  <a:cubicBezTo>
                    <a:pt x="705231" y="897509"/>
                    <a:pt x="897636" y="705104"/>
                    <a:pt x="897636" y="467741"/>
                  </a:cubicBezTo>
                  <a:cubicBezTo>
                    <a:pt x="897636" y="460502"/>
                    <a:pt x="901700" y="453898"/>
                    <a:pt x="908177" y="450723"/>
                  </a:cubicBezTo>
                  <a:lnTo>
                    <a:pt x="916686" y="467741"/>
                  </a:lnTo>
                  <a:lnTo>
                    <a:pt x="897636" y="467741"/>
                  </a:lnTo>
                  <a:cubicBezTo>
                    <a:pt x="897509" y="230505"/>
                    <a:pt x="705104" y="38100"/>
                    <a:pt x="467868" y="38100"/>
                  </a:cubicBezTo>
                  <a:cubicBezTo>
                    <a:pt x="464312" y="38100"/>
                    <a:pt x="460756" y="37084"/>
                    <a:pt x="457835" y="35179"/>
                  </a:cubicBezTo>
                  <a:lnTo>
                    <a:pt x="467868" y="19050"/>
                  </a:lnTo>
                  <a:lnTo>
                    <a:pt x="467868" y="38100"/>
                  </a:lnTo>
                  <a:cubicBezTo>
                    <a:pt x="230505" y="38100"/>
                    <a:pt x="38100" y="230505"/>
                    <a:pt x="38100" y="467868"/>
                  </a:cubicBezTo>
                  <a:close/>
                </a:path>
              </a:pathLst>
            </a:custGeom>
            <a:solidFill>
              <a:srgbClr val="018CE1"/>
            </a:solidFill>
          </p:spPr>
        </p:sp>
      </p:grpSp>
      <p:grpSp>
        <p:nvGrpSpPr>
          <p:cNvPr name="Group 31" id="31"/>
          <p:cNvGrpSpPr/>
          <p:nvPr/>
        </p:nvGrpSpPr>
        <p:grpSpPr>
          <a:xfrm rot="0">
            <a:off x="1392064" y="4942582"/>
            <a:ext cx="207466" cy="422374"/>
            <a:chOff x="0" y="0"/>
            <a:chExt cx="276622" cy="563165"/>
          </a:xfrm>
        </p:grpSpPr>
        <p:sp>
          <p:nvSpPr>
            <p:cNvPr name="Freeform 32" id="32"/>
            <p:cNvSpPr/>
            <p:nvPr/>
          </p:nvSpPr>
          <p:spPr>
            <a:xfrm flipH="false" flipV="false" rot="0">
              <a:off x="0" y="0"/>
              <a:ext cx="276622" cy="563165"/>
            </a:xfrm>
            <a:custGeom>
              <a:avLst/>
              <a:gdLst/>
              <a:ahLst/>
              <a:cxnLst/>
              <a:rect r="r" b="b" t="t" l="l"/>
              <a:pathLst>
                <a:path h="563165" w="276622">
                  <a:moveTo>
                    <a:pt x="0" y="0"/>
                  </a:moveTo>
                  <a:lnTo>
                    <a:pt x="276622" y="0"/>
                  </a:lnTo>
                  <a:lnTo>
                    <a:pt x="276622" y="563165"/>
                  </a:lnTo>
                  <a:lnTo>
                    <a:pt x="0" y="563165"/>
                  </a:lnTo>
                  <a:close/>
                </a:path>
              </a:pathLst>
            </a:custGeom>
            <a:solidFill>
              <a:srgbClr val="000000">
                <a:alpha val="0"/>
              </a:srgbClr>
            </a:solidFill>
          </p:spPr>
        </p:sp>
        <p:sp>
          <p:nvSpPr>
            <p:cNvPr name="TextBox 33" id="33"/>
            <p:cNvSpPr txBox="true"/>
            <p:nvPr/>
          </p:nvSpPr>
          <p:spPr>
            <a:xfrm>
              <a:off x="0" y="47625"/>
              <a:ext cx="276622" cy="515540"/>
            </a:xfrm>
            <a:prstGeom prst="rect">
              <a:avLst/>
            </a:prstGeom>
          </p:spPr>
          <p:txBody>
            <a:bodyPr anchor="t" rtlCol="false" tIns="0" lIns="0" bIns="0" rIns="0"/>
            <a:lstStyle/>
            <a:p>
              <a:pPr algn="ctr">
                <a:lnSpc>
                  <a:spcPts val="3312"/>
                </a:lnSpc>
              </a:pPr>
              <a:r>
                <a:rPr lang="en-US" sz="3312">
                  <a:solidFill>
                    <a:srgbClr val="00002E"/>
                  </a:solidFill>
                  <a:latin typeface="Alice"/>
                  <a:ea typeface="Alice"/>
                  <a:cs typeface="Alice"/>
                  <a:sym typeface="Alice"/>
                </a:rPr>
                <a:t>2</a:t>
              </a:r>
            </a:p>
          </p:txBody>
        </p:sp>
      </p:grpSp>
      <p:grpSp>
        <p:nvGrpSpPr>
          <p:cNvPr name="Group 34" id="34"/>
          <p:cNvGrpSpPr/>
          <p:nvPr/>
        </p:nvGrpSpPr>
        <p:grpSpPr>
          <a:xfrm rot="0">
            <a:off x="3141612" y="4779912"/>
            <a:ext cx="3520231" cy="439936"/>
            <a:chOff x="0" y="0"/>
            <a:chExt cx="4693642" cy="586582"/>
          </a:xfrm>
        </p:grpSpPr>
        <p:sp>
          <p:nvSpPr>
            <p:cNvPr name="Freeform 35" id="35"/>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36" id="36"/>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Cosa Fai</a:t>
              </a:r>
            </a:p>
          </p:txBody>
        </p:sp>
      </p:grpSp>
      <p:grpSp>
        <p:nvGrpSpPr>
          <p:cNvPr name="Group 37" id="37"/>
          <p:cNvGrpSpPr/>
          <p:nvPr/>
        </p:nvGrpSpPr>
        <p:grpSpPr>
          <a:xfrm rot="0">
            <a:off x="3141612" y="5399335"/>
            <a:ext cx="7241232" cy="957560"/>
            <a:chOff x="0" y="0"/>
            <a:chExt cx="9654977" cy="1276747"/>
          </a:xfrm>
        </p:grpSpPr>
        <p:sp>
          <p:nvSpPr>
            <p:cNvPr name="Freeform 38" id="38"/>
            <p:cNvSpPr/>
            <p:nvPr/>
          </p:nvSpPr>
          <p:spPr>
            <a:xfrm flipH="false" flipV="false" rot="0">
              <a:off x="0" y="0"/>
              <a:ext cx="9654977" cy="1276747"/>
            </a:xfrm>
            <a:custGeom>
              <a:avLst/>
              <a:gdLst/>
              <a:ahLst/>
              <a:cxnLst/>
              <a:rect r="r" b="b" t="t" l="l"/>
              <a:pathLst>
                <a:path h="1276747" w="9654977">
                  <a:moveTo>
                    <a:pt x="0" y="0"/>
                  </a:moveTo>
                  <a:lnTo>
                    <a:pt x="9654977" y="0"/>
                  </a:lnTo>
                  <a:lnTo>
                    <a:pt x="9654977" y="1276747"/>
                  </a:lnTo>
                  <a:lnTo>
                    <a:pt x="0" y="1276747"/>
                  </a:lnTo>
                  <a:close/>
                </a:path>
              </a:pathLst>
            </a:custGeom>
            <a:solidFill>
              <a:srgbClr val="000000">
                <a:alpha val="0"/>
              </a:srgbClr>
            </a:solidFill>
          </p:spPr>
        </p:sp>
        <p:sp>
          <p:nvSpPr>
            <p:cNvPr name="TextBox 39" id="39"/>
            <p:cNvSpPr txBox="true"/>
            <p:nvPr/>
          </p:nvSpPr>
          <p:spPr>
            <a:xfrm>
              <a:off x="0" y="-95250"/>
              <a:ext cx="9654977" cy="1371997"/>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una medio / breve descrizione del ruolo che ricopri e mansioni alla quale sei assegnato al momento</a:t>
              </a:r>
            </a:p>
          </p:txBody>
        </p:sp>
      </p:grpSp>
      <p:grpSp>
        <p:nvGrpSpPr>
          <p:cNvPr name="Group 40" id="40"/>
          <p:cNvGrpSpPr/>
          <p:nvPr/>
        </p:nvGrpSpPr>
        <p:grpSpPr>
          <a:xfrm rot="0">
            <a:off x="1794346" y="7609135"/>
            <a:ext cx="1047155" cy="38100"/>
            <a:chOff x="0" y="0"/>
            <a:chExt cx="1396207" cy="50800"/>
          </a:xfrm>
        </p:grpSpPr>
        <p:sp>
          <p:nvSpPr>
            <p:cNvPr name="Freeform 41" id="41"/>
            <p:cNvSpPr/>
            <p:nvPr/>
          </p:nvSpPr>
          <p:spPr>
            <a:xfrm flipH="false" flipV="false" rot="0">
              <a:off x="0" y="0"/>
              <a:ext cx="1396238" cy="50800"/>
            </a:xfrm>
            <a:custGeom>
              <a:avLst/>
              <a:gdLst/>
              <a:ahLst/>
              <a:cxnLst/>
              <a:rect r="r" b="b" t="t" l="l"/>
              <a:pathLst>
                <a:path h="50800" w="1396238">
                  <a:moveTo>
                    <a:pt x="0" y="25400"/>
                  </a:moveTo>
                  <a:cubicBezTo>
                    <a:pt x="0" y="11430"/>
                    <a:pt x="11430" y="0"/>
                    <a:pt x="25400" y="0"/>
                  </a:cubicBezTo>
                  <a:lnTo>
                    <a:pt x="1370838" y="0"/>
                  </a:lnTo>
                  <a:cubicBezTo>
                    <a:pt x="1384808" y="0"/>
                    <a:pt x="1396238" y="11430"/>
                    <a:pt x="1396238" y="25400"/>
                  </a:cubicBezTo>
                  <a:cubicBezTo>
                    <a:pt x="1396238" y="39370"/>
                    <a:pt x="1384808" y="50800"/>
                    <a:pt x="1370838" y="50800"/>
                  </a:cubicBezTo>
                  <a:lnTo>
                    <a:pt x="25400" y="50800"/>
                  </a:lnTo>
                  <a:cubicBezTo>
                    <a:pt x="11430" y="50800"/>
                    <a:pt x="0" y="39370"/>
                    <a:pt x="0" y="25400"/>
                  </a:cubicBezTo>
                  <a:close/>
                </a:path>
              </a:pathLst>
            </a:custGeom>
            <a:solidFill>
              <a:srgbClr val="DA33BF"/>
            </a:solidFill>
          </p:spPr>
        </p:sp>
      </p:grpSp>
      <p:grpSp>
        <p:nvGrpSpPr>
          <p:cNvPr name="Group 42" id="42"/>
          <p:cNvGrpSpPr/>
          <p:nvPr/>
        </p:nvGrpSpPr>
        <p:grpSpPr>
          <a:xfrm rot="0">
            <a:off x="1145009" y="7277397"/>
            <a:ext cx="701725" cy="701725"/>
            <a:chOff x="0" y="0"/>
            <a:chExt cx="935633" cy="935633"/>
          </a:xfrm>
        </p:grpSpPr>
        <p:sp>
          <p:nvSpPr>
            <p:cNvPr name="Freeform 43" id="43"/>
            <p:cNvSpPr/>
            <p:nvPr/>
          </p:nvSpPr>
          <p:spPr>
            <a:xfrm flipH="false" flipV="false" rot="0">
              <a:off x="19050" y="19050"/>
              <a:ext cx="897509" cy="897509"/>
            </a:xfrm>
            <a:custGeom>
              <a:avLst/>
              <a:gdLst/>
              <a:ahLst/>
              <a:cxnLst/>
              <a:rect r="r" b="b" t="t" l="l"/>
              <a:pathLst>
                <a:path h="897509" w="897509">
                  <a:moveTo>
                    <a:pt x="0" y="448818"/>
                  </a:moveTo>
                  <a:cubicBezTo>
                    <a:pt x="0" y="200914"/>
                    <a:pt x="200914" y="0"/>
                    <a:pt x="448818" y="0"/>
                  </a:cubicBezTo>
                  <a:cubicBezTo>
                    <a:pt x="696722" y="0"/>
                    <a:pt x="897509" y="200914"/>
                    <a:pt x="897509" y="448818"/>
                  </a:cubicBezTo>
                  <a:cubicBezTo>
                    <a:pt x="897509" y="696722"/>
                    <a:pt x="696595" y="897509"/>
                    <a:pt x="448818" y="897509"/>
                  </a:cubicBezTo>
                  <a:cubicBezTo>
                    <a:pt x="201041" y="897509"/>
                    <a:pt x="0" y="696595"/>
                    <a:pt x="0" y="448818"/>
                  </a:cubicBezTo>
                  <a:close/>
                </a:path>
              </a:pathLst>
            </a:custGeom>
            <a:solidFill>
              <a:srgbClr val="F3F3FF"/>
            </a:solidFill>
          </p:spPr>
        </p:sp>
        <p:sp>
          <p:nvSpPr>
            <p:cNvPr name="Freeform 44" id="44"/>
            <p:cNvSpPr/>
            <p:nvPr/>
          </p:nvSpPr>
          <p:spPr>
            <a:xfrm flipH="false" flipV="false" rot="0">
              <a:off x="0" y="0"/>
              <a:ext cx="935609" cy="935736"/>
            </a:xfrm>
            <a:custGeom>
              <a:avLst/>
              <a:gdLst/>
              <a:ahLst/>
              <a:cxnLst/>
              <a:rect r="r" b="b" t="t" l="l"/>
              <a:pathLst>
                <a:path h="935736" w="935609">
                  <a:moveTo>
                    <a:pt x="0" y="467868"/>
                  </a:moveTo>
                  <a:cubicBezTo>
                    <a:pt x="0" y="209423"/>
                    <a:pt x="209423" y="0"/>
                    <a:pt x="467868" y="0"/>
                  </a:cubicBezTo>
                  <a:cubicBezTo>
                    <a:pt x="471424" y="0"/>
                    <a:pt x="474980" y="1016"/>
                    <a:pt x="477901" y="2921"/>
                  </a:cubicBezTo>
                  <a:lnTo>
                    <a:pt x="467868" y="19050"/>
                  </a:lnTo>
                  <a:lnTo>
                    <a:pt x="467868" y="0"/>
                  </a:lnTo>
                  <a:lnTo>
                    <a:pt x="467868" y="19050"/>
                  </a:lnTo>
                  <a:lnTo>
                    <a:pt x="467868" y="0"/>
                  </a:lnTo>
                  <a:cubicBezTo>
                    <a:pt x="726186" y="0"/>
                    <a:pt x="935609" y="209423"/>
                    <a:pt x="935609" y="467868"/>
                  </a:cubicBezTo>
                  <a:cubicBezTo>
                    <a:pt x="935609" y="475107"/>
                    <a:pt x="931545" y="481711"/>
                    <a:pt x="925068" y="484886"/>
                  </a:cubicBezTo>
                  <a:lnTo>
                    <a:pt x="916559" y="467868"/>
                  </a:lnTo>
                  <a:lnTo>
                    <a:pt x="935609" y="467868"/>
                  </a:lnTo>
                  <a:cubicBezTo>
                    <a:pt x="935609" y="726186"/>
                    <a:pt x="726186" y="935736"/>
                    <a:pt x="467741" y="935736"/>
                  </a:cubicBezTo>
                  <a:lnTo>
                    <a:pt x="467741" y="916686"/>
                  </a:lnTo>
                  <a:lnTo>
                    <a:pt x="467741" y="897636"/>
                  </a:lnTo>
                  <a:lnTo>
                    <a:pt x="467741" y="916686"/>
                  </a:lnTo>
                  <a:lnTo>
                    <a:pt x="467741" y="935736"/>
                  </a:lnTo>
                  <a:cubicBezTo>
                    <a:pt x="209423" y="935609"/>
                    <a:pt x="0" y="726186"/>
                    <a:pt x="0" y="467868"/>
                  </a:cubicBezTo>
                  <a:lnTo>
                    <a:pt x="19050" y="467868"/>
                  </a:lnTo>
                  <a:lnTo>
                    <a:pt x="0" y="467868"/>
                  </a:lnTo>
                  <a:moveTo>
                    <a:pt x="38100" y="467868"/>
                  </a:moveTo>
                  <a:lnTo>
                    <a:pt x="19050" y="467868"/>
                  </a:lnTo>
                  <a:lnTo>
                    <a:pt x="38100" y="467868"/>
                  </a:lnTo>
                  <a:cubicBezTo>
                    <a:pt x="38100" y="705104"/>
                    <a:pt x="230505" y="897509"/>
                    <a:pt x="467868" y="897509"/>
                  </a:cubicBezTo>
                  <a:cubicBezTo>
                    <a:pt x="478409" y="897509"/>
                    <a:pt x="486918" y="906018"/>
                    <a:pt x="486918" y="916559"/>
                  </a:cubicBezTo>
                  <a:cubicBezTo>
                    <a:pt x="486918" y="927100"/>
                    <a:pt x="478409" y="935609"/>
                    <a:pt x="467868" y="935609"/>
                  </a:cubicBezTo>
                  <a:cubicBezTo>
                    <a:pt x="457327" y="935609"/>
                    <a:pt x="448818" y="927100"/>
                    <a:pt x="448818" y="916559"/>
                  </a:cubicBezTo>
                  <a:cubicBezTo>
                    <a:pt x="448818" y="906018"/>
                    <a:pt x="457327" y="897509"/>
                    <a:pt x="467868" y="897509"/>
                  </a:cubicBezTo>
                  <a:cubicBezTo>
                    <a:pt x="705231" y="897509"/>
                    <a:pt x="897636" y="705104"/>
                    <a:pt x="897636" y="467741"/>
                  </a:cubicBezTo>
                  <a:cubicBezTo>
                    <a:pt x="897636" y="460502"/>
                    <a:pt x="901700" y="453898"/>
                    <a:pt x="908177" y="450723"/>
                  </a:cubicBezTo>
                  <a:lnTo>
                    <a:pt x="916686" y="467741"/>
                  </a:lnTo>
                  <a:lnTo>
                    <a:pt x="897636" y="467741"/>
                  </a:lnTo>
                  <a:cubicBezTo>
                    <a:pt x="897509" y="230505"/>
                    <a:pt x="705104" y="38100"/>
                    <a:pt x="467868" y="38100"/>
                  </a:cubicBezTo>
                  <a:cubicBezTo>
                    <a:pt x="464312" y="38100"/>
                    <a:pt x="460756" y="37084"/>
                    <a:pt x="457835" y="35179"/>
                  </a:cubicBezTo>
                  <a:lnTo>
                    <a:pt x="467868" y="19050"/>
                  </a:lnTo>
                  <a:lnTo>
                    <a:pt x="467868" y="38100"/>
                  </a:lnTo>
                  <a:cubicBezTo>
                    <a:pt x="230505" y="38100"/>
                    <a:pt x="38100" y="230505"/>
                    <a:pt x="38100" y="467868"/>
                  </a:cubicBezTo>
                  <a:close/>
                </a:path>
              </a:pathLst>
            </a:custGeom>
            <a:solidFill>
              <a:srgbClr val="DA33BF"/>
            </a:solidFill>
          </p:spPr>
        </p:sp>
      </p:grpSp>
      <p:grpSp>
        <p:nvGrpSpPr>
          <p:cNvPr name="Group 45" id="45"/>
          <p:cNvGrpSpPr/>
          <p:nvPr/>
        </p:nvGrpSpPr>
        <p:grpSpPr>
          <a:xfrm rot="0">
            <a:off x="1392956" y="7416999"/>
            <a:ext cx="205829" cy="422374"/>
            <a:chOff x="0" y="0"/>
            <a:chExt cx="274438" cy="563165"/>
          </a:xfrm>
        </p:grpSpPr>
        <p:sp>
          <p:nvSpPr>
            <p:cNvPr name="Freeform 46" id="46"/>
            <p:cNvSpPr/>
            <p:nvPr/>
          </p:nvSpPr>
          <p:spPr>
            <a:xfrm flipH="false" flipV="false" rot="0">
              <a:off x="0" y="0"/>
              <a:ext cx="274438" cy="563165"/>
            </a:xfrm>
            <a:custGeom>
              <a:avLst/>
              <a:gdLst/>
              <a:ahLst/>
              <a:cxnLst/>
              <a:rect r="r" b="b" t="t" l="l"/>
              <a:pathLst>
                <a:path h="563165" w="274438">
                  <a:moveTo>
                    <a:pt x="0" y="0"/>
                  </a:moveTo>
                  <a:lnTo>
                    <a:pt x="274438" y="0"/>
                  </a:lnTo>
                  <a:lnTo>
                    <a:pt x="274438" y="563165"/>
                  </a:lnTo>
                  <a:lnTo>
                    <a:pt x="0" y="563165"/>
                  </a:lnTo>
                  <a:close/>
                </a:path>
              </a:pathLst>
            </a:custGeom>
            <a:solidFill>
              <a:srgbClr val="000000">
                <a:alpha val="0"/>
              </a:srgbClr>
            </a:solidFill>
          </p:spPr>
        </p:sp>
        <p:sp>
          <p:nvSpPr>
            <p:cNvPr name="TextBox 47" id="47"/>
            <p:cNvSpPr txBox="true"/>
            <p:nvPr/>
          </p:nvSpPr>
          <p:spPr>
            <a:xfrm>
              <a:off x="0" y="47625"/>
              <a:ext cx="274438" cy="515540"/>
            </a:xfrm>
            <a:prstGeom prst="rect">
              <a:avLst/>
            </a:prstGeom>
          </p:spPr>
          <p:txBody>
            <a:bodyPr anchor="t" rtlCol="false" tIns="0" lIns="0" bIns="0" rIns="0"/>
            <a:lstStyle/>
            <a:p>
              <a:pPr algn="ctr">
                <a:lnSpc>
                  <a:spcPts val="3312"/>
                </a:lnSpc>
              </a:pPr>
              <a:r>
                <a:rPr lang="en-US" sz="3312">
                  <a:solidFill>
                    <a:srgbClr val="00002E"/>
                  </a:solidFill>
                  <a:latin typeface="Alice"/>
                  <a:ea typeface="Alice"/>
                  <a:cs typeface="Alice"/>
                  <a:sym typeface="Alice"/>
                </a:rPr>
                <a:t>3</a:t>
              </a:r>
            </a:p>
          </p:txBody>
        </p:sp>
      </p:grpSp>
      <p:grpSp>
        <p:nvGrpSpPr>
          <p:cNvPr name="Group 48" id="48"/>
          <p:cNvGrpSpPr/>
          <p:nvPr/>
        </p:nvGrpSpPr>
        <p:grpSpPr>
          <a:xfrm rot="0">
            <a:off x="3141612" y="7254329"/>
            <a:ext cx="3520231" cy="439936"/>
            <a:chOff x="0" y="0"/>
            <a:chExt cx="4693642" cy="586582"/>
          </a:xfrm>
        </p:grpSpPr>
        <p:sp>
          <p:nvSpPr>
            <p:cNvPr name="Freeform 49" id="49"/>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50" id="50"/>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Cosa Vuoi</a:t>
              </a:r>
            </a:p>
          </p:txBody>
        </p:sp>
      </p:grpSp>
      <p:grpSp>
        <p:nvGrpSpPr>
          <p:cNvPr name="Group 51" id="51"/>
          <p:cNvGrpSpPr/>
          <p:nvPr/>
        </p:nvGrpSpPr>
        <p:grpSpPr>
          <a:xfrm rot="0">
            <a:off x="3141612" y="7873752"/>
            <a:ext cx="7241232" cy="957560"/>
            <a:chOff x="0" y="0"/>
            <a:chExt cx="9654977" cy="1276747"/>
          </a:xfrm>
        </p:grpSpPr>
        <p:sp>
          <p:nvSpPr>
            <p:cNvPr name="Freeform 52" id="52"/>
            <p:cNvSpPr/>
            <p:nvPr/>
          </p:nvSpPr>
          <p:spPr>
            <a:xfrm flipH="false" flipV="false" rot="0">
              <a:off x="0" y="0"/>
              <a:ext cx="9654977" cy="1276747"/>
            </a:xfrm>
            <a:custGeom>
              <a:avLst/>
              <a:gdLst/>
              <a:ahLst/>
              <a:cxnLst/>
              <a:rect r="r" b="b" t="t" l="l"/>
              <a:pathLst>
                <a:path h="1276747" w="9654977">
                  <a:moveTo>
                    <a:pt x="0" y="0"/>
                  </a:moveTo>
                  <a:lnTo>
                    <a:pt x="9654977" y="0"/>
                  </a:lnTo>
                  <a:lnTo>
                    <a:pt x="9654977" y="1276747"/>
                  </a:lnTo>
                  <a:lnTo>
                    <a:pt x="0" y="1276747"/>
                  </a:lnTo>
                  <a:close/>
                </a:path>
              </a:pathLst>
            </a:custGeom>
            <a:solidFill>
              <a:srgbClr val="000000">
                <a:alpha val="0"/>
              </a:srgbClr>
            </a:solidFill>
          </p:spPr>
        </p:sp>
        <p:sp>
          <p:nvSpPr>
            <p:cNvPr name="TextBox 53" id="53"/>
            <p:cNvSpPr txBox="true"/>
            <p:nvPr/>
          </p:nvSpPr>
          <p:spPr>
            <a:xfrm>
              <a:off x="0" y="-95250"/>
              <a:ext cx="9654977" cy="1371997"/>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Cosa ti ha spinto a candidarti per quella compagnia specifica e perché</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0" y="0"/>
            <a:ext cx="18288000" cy="3530948"/>
          </a:xfrm>
          <a:custGeom>
            <a:avLst/>
            <a:gdLst/>
            <a:ahLst/>
            <a:cxnLst/>
            <a:rect r="r" b="b" t="t" l="l"/>
            <a:pathLst>
              <a:path h="3530948" w="18288000">
                <a:moveTo>
                  <a:pt x="0" y="0"/>
                </a:moveTo>
                <a:lnTo>
                  <a:pt x="18288000" y="0"/>
                </a:lnTo>
                <a:lnTo>
                  <a:pt x="18288000" y="3530948"/>
                </a:lnTo>
                <a:lnTo>
                  <a:pt x="0" y="3530948"/>
                </a:lnTo>
                <a:lnTo>
                  <a:pt x="0" y="0"/>
                </a:lnTo>
                <a:close/>
              </a:path>
            </a:pathLst>
          </a:custGeom>
          <a:blipFill>
            <a:blip r:embed="rId6"/>
            <a:stretch>
              <a:fillRect l="0" t="-40" r="0" b="-40"/>
            </a:stretch>
          </a:blipFill>
        </p:spPr>
      </p:sp>
      <p:grpSp>
        <p:nvGrpSpPr>
          <p:cNvPr name="Group 7" id="7"/>
          <p:cNvGrpSpPr/>
          <p:nvPr/>
        </p:nvGrpSpPr>
        <p:grpSpPr>
          <a:xfrm rot="0">
            <a:off x="988665" y="4308872"/>
            <a:ext cx="10676930" cy="830759"/>
            <a:chOff x="0" y="0"/>
            <a:chExt cx="14235907" cy="1107678"/>
          </a:xfrm>
        </p:grpSpPr>
        <p:sp>
          <p:nvSpPr>
            <p:cNvPr name="Freeform 8" id="8"/>
            <p:cNvSpPr/>
            <p:nvPr/>
          </p:nvSpPr>
          <p:spPr>
            <a:xfrm flipH="false" flipV="false" rot="0">
              <a:off x="0" y="0"/>
              <a:ext cx="14235906" cy="1107678"/>
            </a:xfrm>
            <a:custGeom>
              <a:avLst/>
              <a:gdLst/>
              <a:ahLst/>
              <a:cxnLst/>
              <a:rect r="r" b="b" t="t" l="l"/>
              <a:pathLst>
                <a:path h="1107678" w="14235906">
                  <a:moveTo>
                    <a:pt x="0" y="0"/>
                  </a:moveTo>
                  <a:lnTo>
                    <a:pt x="14235906" y="0"/>
                  </a:lnTo>
                  <a:lnTo>
                    <a:pt x="14235906" y="1107678"/>
                  </a:lnTo>
                  <a:lnTo>
                    <a:pt x="0" y="1107678"/>
                  </a:lnTo>
                  <a:close/>
                </a:path>
              </a:pathLst>
            </a:custGeom>
            <a:solidFill>
              <a:srgbClr val="000000">
                <a:alpha val="0"/>
              </a:srgbClr>
            </a:solidFill>
          </p:spPr>
        </p:sp>
        <p:sp>
          <p:nvSpPr>
            <p:cNvPr name="TextBox 9" id="9"/>
            <p:cNvSpPr txBox="true"/>
            <p:nvPr/>
          </p:nvSpPr>
          <p:spPr>
            <a:xfrm>
              <a:off x="0" y="-38100"/>
              <a:ext cx="14235907" cy="1145778"/>
            </a:xfrm>
            <a:prstGeom prst="rect">
              <a:avLst/>
            </a:prstGeom>
          </p:spPr>
          <p:txBody>
            <a:bodyPr anchor="t" rtlCol="false" tIns="0" lIns="0" bIns="0" rIns="0"/>
            <a:lstStyle/>
            <a:p>
              <a:pPr algn="l">
                <a:lnSpc>
                  <a:spcPts val="6500"/>
                </a:lnSpc>
              </a:pPr>
              <a:r>
                <a:rPr lang="en-US" sz="5187">
                  <a:solidFill>
                    <a:srgbClr val="00002E"/>
                  </a:solidFill>
                  <a:latin typeface="Alice"/>
                  <a:ea typeface="Alice"/>
                  <a:cs typeface="Alice"/>
                  <a:sym typeface="Alice"/>
                </a:rPr>
                <a:t>Anatomia di un Curriculum Efficace</a:t>
              </a:r>
            </a:p>
          </p:txBody>
        </p:sp>
      </p:grpSp>
      <p:grpSp>
        <p:nvGrpSpPr>
          <p:cNvPr name="Group 10" id="10"/>
          <p:cNvGrpSpPr/>
          <p:nvPr/>
        </p:nvGrpSpPr>
        <p:grpSpPr>
          <a:xfrm rot="0">
            <a:off x="988665" y="5845820"/>
            <a:ext cx="3323332" cy="415379"/>
            <a:chOff x="0" y="0"/>
            <a:chExt cx="4431110" cy="553838"/>
          </a:xfrm>
        </p:grpSpPr>
        <p:sp>
          <p:nvSpPr>
            <p:cNvPr name="Freeform 11" id="11"/>
            <p:cNvSpPr/>
            <p:nvPr/>
          </p:nvSpPr>
          <p:spPr>
            <a:xfrm flipH="false" flipV="false" rot="0">
              <a:off x="0" y="0"/>
              <a:ext cx="4431110" cy="553838"/>
            </a:xfrm>
            <a:custGeom>
              <a:avLst/>
              <a:gdLst/>
              <a:ahLst/>
              <a:cxnLst/>
              <a:rect r="r" b="b" t="t" l="l"/>
              <a:pathLst>
                <a:path h="553838" w="4431110">
                  <a:moveTo>
                    <a:pt x="0" y="0"/>
                  </a:moveTo>
                  <a:lnTo>
                    <a:pt x="4431110" y="0"/>
                  </a:lnTo>
                  <a:lnTo>
                    <a:pt x="4431110" y="553838"/>
                  </a:lnTo>
                  <a:lnTo>
                    <a:pt x="0" y="553838"/>
                  </a:lnTo>
                  <a:close/>
                </a:path>
              </a:pathLst>
            </a:custGeom>
            <a:solidFill>
              <a:srgbClr val="000000">
                <a:alpha val="0"/>
              </a:srgbClr>
            </a:solidFill>
          </p:spPr>
        </p:sp>
        <p:sp>
          <p:nvSpPr>
            <p:cNvPr name="TextBox 12" id="12"/>
            <p:cNvSpPr txBox="true"/>
            <p:nvPr/>
          </p:nvSpPr>
          <p:spPr>
            <a:xfrm>
              <a:off x="0" y="-28575"/>
              <a:ext cx="4431110" cy="582413"/>
            </a:xfrm>
            <a:prstGeom prst="rect">
              <a:avLst/>
            </a:prstGeom>
          </p:spPr>
          <p:txBody>
            <a:bodyPr anchor="t" rtlCol="false" tIns="0" lIns="0" bIns="0" rIns="0"/>
            <a:lstStyle/>
            <a:p>
              <a:pPr algn="l">
                <a:lnSpc>
                  <a:spcPts val="3250"/>
                </a:lnSpc>
              </a:pPr>
              <a:r>
                <a:rPr lang="en-US" sz="2562">
                  <a:solidFill>
                    <a:srgbClr val="00002E"/>
                  </a:solidFill>
                  <a:latin typeface="Alice"/>
                  <a:ea typeface="Alice"/>
                  <a:cs typeface="Alice"/>
                  <a:sym typeface="Alice"/>
                </a:rPr>
                <a:t>Struttura</a:t>
              </a:r>
            </a:p>
          </p:txBody>
        </p:sp>
      </p:grpSp>
      <p:grpSp>
        <p:nvGrpSpPr>
          <p:cNvPr name="Group 13" id="13"/>
          <p:cNvGrpSpPr/>
          <p:nvPr/>
        </p:nvGrpSpPr>
        <p:grpSpPr>
          <a:xfrm rot="0">
            <a:off x="988665" y="6543675"/>
            <a:ext cx="4976812" cy="2259211"/>
            <a:chOff x="0" y="0"/>
            <a:chExt cx="6635750" cy="3012282"/>
          </a:xfrm>
        </p:grpSpPr>
        <p:sp>
          <p:nvSpPr>
            <p:cNvPr name="Freeform 14" id="14"/>
            <p:cNvSpPr/>
            <p:nvPr/>
          </p:nvSpPr>
          <p:spPr>
            <a:xfrm flipH="false" flipV="false" rot="0">
              <a:off x="0" y="0"/>
              <a:ext cx="6635750" cy="3012282"/>
            </a:xfrm>
            <a:custGeom>
              <a:avLst/>
              <a:gdLst/>
              <a:ahLst/>
              <a:cxnLst/>
              <a:rect r="r" b="b" t="t" l="l"/>
              <a:pathLst>
                <a:path h="3012282" w="6635750">
                  <a:moveTo>
                    <a:pt x="0" y="0"/>
                  </a:moveTo>
                  <a:lnTo>
                    <a:pt x="6635750" y="0"/>
                  </a:lnTo>
                  <a:lnTo>
                    <a:pt x="6635750" y="3012282"/>
                  </a:lnTo>
                  <a:lnTo>
                    <a:pt x="0" y="3012282"/>
                  </a:lnTo>
                  <a:close/>
                </a:path>
              </a:pathLst>
            </a:custGeom>
            <a:solidFill>
              <a:srgbClr val="000000">
                <a:alpha val="0"/>
              </a:srgbClr>
            </a:solidFill>
          </p:spPr>
        </p:sp>
        <p:sp>
          <p:nvSpPr>
            <p:cNvPr name="TextBox 15" id="15"/>
            <p:cNvSpPr txBox="true"/>
            <p:nvPr/>
          </p:nvSpPr>
          <p:spPr>
            <a:xfrm>
              <a:off x="0" y="-85725"/>
              <a:ext cx="6635750" cy="3098007"/>
            </a:xfrm>
            <a:prstGeom prst="rect">
              <a:avLst/>
            </a:prstGeom>
          </p:spPr>
          <p:txBody>
            <a:bodyPr anchor="t" rtlCol="false" tIns="0" lIns="0" bIns="0" rIns="0"/>
            <a:lstStyle/>
            <a:p>
              <a:pPr algn="l">
                <a:lnSpc>
                  <a:spcPts val="3500"/>
                </a:lnSpc>
              </a:pPr>
              <a:r>
                <a:rPr lang="en-US" sz="2187">
                  <a:solidFill>
                    <a:srgbClr val="00002E"/>
                  </a:solidFill>
                  <a:latin typeface="PT Sans"/>
                  <a:ea typeface="PT Sans"/>
                  <a:cs typeface="PT Sans"/>
                  <a:sym typeface="PT Sans"/>
                </a:rPr>
                <a:t>Definisci sezioni chiare e ben delimitate per facilitare la lettura: </a:t>
              </a:r>
              <a:r>
                <a:rPr lang="en-US" sz="2187" b="true">
                  <a:solidFill>
                    <a:srgbClr val="00002E"/>
                  </a:solidFill>
                  <a:latin typeface="PT Sans Bold"/>
                  <a:ea typeface="PT Sans Bold"/>
                  <a:cs typeface="PT Sans Bold"/>
                  <a:sym typeface="PT Sans Bold"/>
                </a:rPr>
                <a:t>dati personali essenziali, esperienza professionale dettagliata, percorso di istruzione e formazione rilevante.</a:t>
              </a:r>
            </a:p>
          </p:txBody>
        </p:sp>
      </p:grpSp>
      <p:grpSp>
        <p:nvGrpSpPr>
          <p:cNvPr name="Group 16" id="16"/>
          <p:cNvGrpSpPr/>
          <p:nvPr/>
        </p:nvGrpSpPr>
        <p:grpSpPr>
          <a:xfrm rot="0">
            <a:off x="6664077" y="5845820"/>
            <a:ext cx="3323332" cy="415379"/>
            <a:chOff x="0" y="0"/>
            <a:chExt cx="4431110" cy="553838"/>
          </a:xfrm>
        </p:grpSpPr>
        <p:sp>
          <p:nvSpPr>
            <p:cNvPr name="Freeform 17" id="17"/>
            <p:cNvSpPr/>
            <p:nvPr/>
          </p:nvSpPr>
          <p:spPr>
            <a:xfrm flipH="false" flipV="false" rot="0">
              <a:off x="0" y="0"/>
              <a:ext cx="4431110" cy="553838"/>
            </a:xfrm>
            <a:custGeom>
              <a:avLst/>
              <a:gdLst/>
              <a:ahLst/>
              <a:cxnLst/>
              <a:rect r="r" b="b" t="t" l="l"/>
              <a:pathLst>
                <a:path h="553838" w="4431110">
                  <a:moveTo>
                    <a:pt x="0" y="0"/>
                  </a:moveTo>
                  <a:lnTo>
                    <a:pt x="4431110" y="0"/>
                  </a:lnTo>
                  <a:lnTo>
                    <a:pt x="4431110" y="553838"/>
                  </a:lnTo>
                  <a:lnTo>
                    <a:pt x="0" y="553838"/>
                  </a:lnTo>
                  <a:close/>
                </a:path>
              </a:pathLst>
            </a:custGeom>
            <a:solidFill>
              <a:srgbClr val="000000">
                <a:alpha val="0"/>
              </a:srgbClr>
            </a:solidFill>
          </p:spPr>
        </p:sp>
        <p:sp>
          <p:nvSpPr>
            <p:cNvPr name="TextBox 18" id="18"/>
            <p:cNvSpPr txBox="true"/>
            <p:nvPr/>
          </p:nvSpPr>
          <p:spPr>
            <a:xfrm>
              <a:off x="0" y="-28575"/>
              <a:ext cx="4431110" cy="582413"/>
            </a:xfrm>
            <a:prstGeom prst="rect">
              <a:avLst/>
            </a:prstGeom>
          </p:spPr>
          <p:txBody>
            <a:bodyPr anchor="t" rtlCol="false" tIns="0" lIns="0" bIns="0" rIns="0"/>
            <a:lstStyle/>
            <a:p>
              <a:pPr algn="l">
                <a:lnSpc>
                  <a:spcPts val="3250"/>
                </a:lnSpc>
              </a:pPr>
              <a:r>
                <a:rPr lang="en-US" sz="2562">
                  <a:solidFill>
                    <a:srgbClr val="00002E"/>
                  </a:solidFill>
                  <a:latin typeface="Alice"/>
                  <a:ea typeface="Alice"/>
                  <a:cs typeface="Alice"/>
                  <a:sym typeface="Alice"/>
                </a:rPr>
                <a:t>Contenuti</a:t>
              </a:r>
            </a:p>
          </p:txBody>
        </p:sp>
      </p:grpSp>
      <p:grpSp>
        <p:nvGrpSpPr>
          <p:cNvPr name="Group 19" id="19"/>
          <p:cNvGrpSpPr/>
          <p:nvPr/>
        </p:nvGrpSpPr>
        <p:grpSpPr>
          <a:xfrm rot="0">
            <a:off x="6664077" y="6543675"/>
            <a:ext cx="4976812" cy="2259211"/>
            <a:chOff x="0" y="0"/>
            <a:chExt cx="6635750" cy="3012282"/>
          </a:xfrm>
        </p:grpSpPr>
        <p:sp>
          <p:nvSpPr>
            <p:cNvPr name="Freeform 20" id="20"/>
            <p:cNvSpPr/>
            <p:nvPr/>
          </p:nvSpPr>
          <p:spPr>
            <a:xfrm flipH="false" flipV="false" rot="0">
              <a:off x="0" y="0"/>
              <a:ext cx="6635750" cy="3012282"/>
            </a:xfrm>
            <a:custGeom>
              <a:avLst/>
              <a:gdLst/>
              <a:ahLst/>
              <a:cxnLst/>
              <a:rect r="r" b="b" t="t" l="l"/>
              <a:pathLst>
                <a:path h="3012282" w="6635750">
                  <a:moveTo>
                    <a:pt x="0" y="0"/>
                  </a:moveTo>
                  <a:lnTo>
                    <a:pt x="6635750" y="0"/>
                  </a:lnTo>
                  <a:lnTo>
                    <a:pt x="6635750" y="3012282"/>
                  </a:lnTo>
                  <a:lnTo>
                    <a:pt x="0" y="3012282"/>
                  </a:lnTo>
                  <a:close/>
                </a:path>
              </a:pathLst>
            </a:custGeom>
            <a:solidFill>
              <a:srgbClr val="000000">
                <a:alpha val="0"/>
              </a:srgbClr>
            </a:solidFill>
          </p:spPr>
        </p:sp>
        <p:sp>
          <p:nvSpPr>
            <p:cNvPr name="TextBox 21" id="21"/>
            <p:cNvSpPr txBox="true"/>
            <p:nvPr/>
          </p:nvSpPr>
          <p:spPr>
            <a:xfrm>
              <a:off x="0" y="-85725"/>
              <a:ext cx="6635750" cy="3098007"/>
            </a:xfrm>
            <a:prstGeom prst="rect">
              <a:avLst/>
            </a:prstGeom>
          </p:spPr>
          <p:txBody>
            <a:bodyPr anchor="t" rtlCol="false" tIns="0" lIns="0" bIns="0" rIns="0"/>
            <a:lstStyle/>
            <a:p>
              <a:pPr algn="l">
                <a:lnSpc>
                  <a:spcPts val="3500"/>
                </a:lnSpc>
              </a:pPr>
              <a:r>
                <a:rPr lang="en-US" sz="2187">
                  <a:solidFill>
                    <a:srgbClr val="00002E"/>
                  </a:solidFill>
                  <a:latin typeface="PT Sans"/>
                  <a:ea typeface="PT Sans"/>
                  <a:cs typeface="PT Sans"/>
                  <a:sym typeface="PT Sans"/>
                </a:rPr>
                <a:t>Sii sintetico, ma esaustivo. I contenuti devono essere rilevanti per la posizione desiderata e </a:t>
              </a:r>
              <a:r>
                <a:rPr lang="en-US" sz="2187" b="true">
                  <a:solidFill>
                    <a:srgbClr val="00002E"/>
                  </a:solidFill>
                  <a:latin typeface="PT Sans Bold"/>
                  <a:ea typeface="PT Sans Bold"/>
                  <a:cs typeface="PT Sans Bold"/>
                  <a:sym typeface="PT Sans Bold"/>
                </a:rPr>
                <a:t>identifica quali sono le aree di maggiore valore</a:t>
              </a:r>
              <a:r>
                <a:rPr lang="en-US" sz="2187">
                  <a:solidFill>
                    <a:srgbClr val="00002E"/>
                  </a:solidFill>
                  <a:latin typeface="PT Sans"/>
                  <a:ea typeface="PT Sans"/>
                  <a:cs typeface="PT Sans"/>
                  <a:sym typeface="PT Sans"/>
                </a:rPr>
                <a:t> che meritano essere evidenziata.</a:t>
              </a:r>
            </a:p>
          </p:txBody>
        </p:sp>
      </p:grpSp>
      <p:grpSp>
        <p:nvGrpSpPr>
          <p:cNvPr name="Group 22" id="22"/>
          <p:cNvGrpSpPr/>
          <p:nvPr/>
        </p:nvGrpSpPr>
        <p:grpSpPr>
          <a:xfrm rot="0">
            <a:off x="12339489" y="5845820"/>
            <a:ext cx="3323333" cy="415379"/>
            <a:chOff x="0" y="0"/>
            <a:chExt cx="4431110" cy="553838"/>
          </a:xfrm>
        </p:grpSpPr>
        <p:sp>
          <p:nvSpPr>
            <p:cNvPr name="Freeform 23" id="23"/>
            <p:cNvSpPr/>
            <p:nvPr/>
          </p:nvSpPr>
          <p:spPr>
            <a:xfrm flipH="false" flipV="false" rot="0">
              <a:off x="0" y="0"/>
              <a:ext cx="4431110" cy="553838"/>
            </a:xfrm>
            <a:custGeom>
              <a:avLst/>
              <a:gdLst/>
              <a:ahLst/>
              <a:cxnLst/>
              <a:rect r="r" b="b" t="t" l="l"/>
              <a:pathLst>
                <a:path h="553838" w="4431110">
                  <a:moveTo>
                    <a:pt x="0" y="0"/>
                  </a:moveTo>
                  <a:lnTo>
                    <a:pt x="4431110" y="0"/>
                  </a:lnTo>
                  <a:lnTo>
                    <a:pt x="4431110" y="553838"/>
                  </a:lnTo>
                  <a:lnTo>
                    <a:pt x="0" y="553838"/>
                  </a:lnTo>
                  <a:close/>
                </a:path>
              </a:pathLst>
            </a:custGeom>
            <a:solidFill>
              <a:srgbClr val="000000">
                <a:alpha val="0"/>
              </a:srgbClr>
            </a:solidFill>
          </p:spPr>
        </p:sp>
        <p:sp>
          <p:nvSpPr>
            <p:cNvPr name="TextBox 24" id="24"/>
            <p:cNvSpPr txBox="true"/>
            <p:nvPr/>
          </p:nvSpPr>
          <p:spPr>
            <a:xfrm>
              <a:off x="0" y="-28575"/>
              <a:ext cx="4431110" cy="582413"/>
            </a:xfrm>
            <a:prstGeom prst="rect">
              <a:avLst/>
            </a:prstGeom>
          </p:spPr>
          <p:txBody>
            <a:bodyPr anchor="t" rtlCol="false" tIns="0" lIns="0" bIns="0" rIns="0"/>
            <a:lstStyle/>
            <a:p>
              <a:pPr algn="l">
                <a:lnSpc>
                  <a:spcPts val="3250"/>
                </a:lnSpc>
              </a:pPr>
              <a:r>
                <a:rPr lang="en-US" sz="2562">
                  <a:solidFill>
                    <a:srgbClr val="00002E"/>
                  </a:solidFill>
                  <a:latin typeface="Alice"/>
                  <a:ea typeface="Alice"/>
                  <a:cs typeface="Alice"/>
                  <a:sym typeface="Alice"/>
                </a:rPr>
                <a:t>Best Practice</a:t>
              </a:r>
            </a:p>
          </p:txBody>
        </p:sp>
      </p:grpSp>
      <p:grpSp>
        <p:nvGrpSpPr>
          <p:cNvPr name="Group 25" id="25"/>
          <p:cNvGrpSpPr/>
          <p:nvPr/>
        </p:nvGrpSpPr>
        <p:grpSpPr>
          <a:xfrm rot="0">
            <a:off x="12339489" y="6543675"/>
            <a:ext cx="4976812" cy="2711054"/>
            <a:chOff x="0" y="0"/>
            <a:chExt cx="6635750" cy="3614738"/>
          </a:xfrm>
        </p:grpSpPr>
        <p:sp>
          <p:nvSpPr>
            <p:cNvPr name="Freeform 26" id="26"/>
            <p:cNvSpPr/>
            <p:nvPr/>
          </p:nvSpPr>
          <p:spPr>
            <a:xfrm flipH="false" flipV="false" rot="0">
              <a:off x="0" y="0"/>
              <a:ext cx="6635750" cy="3614738"/>
            </a:xfrm>
            <a:custGeom>
              <a:avLst/>
              <a:gdLst/>
              <a:ahLst/>
              <a:cxnLst/>
              <a:rect r="r" b="b" t="t" l="l"/>
              <a:pathLst>
                <a:path h="3614738" w="6635750">
                  <a:moveTo>
                    <a:pt x="0" y="0"/>
                  </a:moveTo>
                  <a:lnTo>
                    <a:pt x="6635750" y="0"/>
                  </a:lnTo>
                  <a:lnTo>
                    <a:pt x="6635750" y="3614738"/>
                  </a:lnTo>
                  <a:lnTo>
                    <a:pt x="0" y="3614738"/>
                  </a:lnTo>
                  <a:close/>
                </a:path>
              </a:pathLst>
            </a:custGeom>
            <a:solidFill>
              <a:srgbClr val="000000">
                <a:alpha val="0"/>
              </a:srgbClr>
            </a:solidFill>
          </p:spPr>
        </p:sp>
        <p:sp>
          <p:nvSpPr>
            <p:cNvPr name="TextBox 27" id="27"/>
            <p:cNvSpPr txBox="true"/>
            <p:nvPr/>
          </p:nvSpPr>
          <p:spPr>
            <a:xfrm>
              <a:off x="0" y="-85725"/>
              <a:ext cx="6635750" cy="3700463"/>
            </a:xfrm>
            <a:prstGeom prst="rect">
              <a:avLst/>
            </a:prstGeom>
          </p:spPr>
          <p:txBody>
            <a:bodyPr anchor="t" rtlCol="false" tIns="0" lIns="0" bIns="0" rIns="0"/>
            <a:lstStyle/>
            <a:p>
              <a:pPr algn="l">
                <a:lnSpc>
                  <a:spcPts val="3500"/>
                </a:lnSpc>
              </a:pPr>
              <a:r>
                <a:rPr lang="en-US" sz="2187">
                  <a:solidFill>
                    <a:srgbClr val="00002E"/>
                  </a:solidFill>
                  <a:latin typeface="PT Sans"/>
                  <a:ea typeface="PT Sans"/>
                  <a:cs typeface="PT Sans"/>
                  <a:sym typeface="PT Sans"/>
                </a:rPr>
                <a:t>Utilizza un linguaggio professionale, formale e preciso. </a:t>
              </a:r>
              <a:r>
                <a:rPr lang="en-US" sz="2187" b="true">
                  <a:solidFill>
                    <a:srgbClr val="00002E"/>
                  </a:solidFill>
                  <a:latin typeface="PT Sans Bold"/>
                  <a:ea typeface="PT Sans Bold"/>
                  <a:cs typeface="PT Sans Bold"/>
                  <a:sym typeface="PT Sans Bold"/>
                </a:rPr>
                <a:t>Adotta un formato facilmente leggibile, scegliendo un font appropriato e spaziature adeguate</a:t>
              </a:r>
              <a:r>
                <a:rPr lang="en-US" sz="2187">
                  <a:solidFill>
                    <a:srgbClr val="00002E"/>
                  </a:solidFill>
                  <a:latin typeface="PT Sans"/>
                  <a:ea typeface="PT Sans"/>
                  <a:cs typeface="PT Sans"/>
                  <a:sym typeface="PT Sans"/>
                </a:rPr>
                <a:t> per guidare l'occhio del recruiter attraverso il documento.</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1047155" y="2987279"/>
            <a:ext cx="7822852" cy="3564434"/>
          </a:xfrm>
          <a:custGeom>
            <a:avLst/>
            <a:gdLst/>
            <a:ahLst/>
            <a:cxnLst/>
            <a:rect r="r" b="b" t="t" l="l"/>
            <a:pathLst>
              <a:path h="3564434" w="7822852">
                <a:moveTo>
                  <a:pt x="0" y="0"/>
                </a:moveTo>
                <a:lnTo>
                  <a:pt x="7822853" y="0"/>
                </a:lnTo>
                <a:lnTo>
                  <a:pt x="7822853" y="3564433"/>
                </a:lnTo>
                <a:lnTo>
                  <a:pt x="0" y="3564433"/>
                </a:lnTo>
                <a:lnTo>
                  <a:pt x="0" y="0"/>
                </a:lnTo>
                <a:close/>
              </a:path>
            </a:pathLst>
          </a:custGeom>
          <a:blipFill>
            <a:blip r:embed="rId6"/>
            <a:stretch>
              <a:fillRect l="-11" t="0" r="-11" b="0"/>
            </a:stretch>
          </a:blipFill>
        </p:spPr>
      </p:sp>
      <p:grpSp>
        <p:nvGrpSpPr>
          <p:cNvPr name="Group 7" id="7"/>
          <p:cNvGrpSpPr/>
          <p:nvPr/>
        </p:nvGrpSpPr>
        <p:grpSpPr>
          <a:xfrm rot="0">
            <a:off x="12226081" y="2970610"/>
            <a:ext cx="5024140" cy="2640062"/>
            <a:chOff x="0" y="0"/>
            <a:chExt cx="6698853" cy="3520083"/>
          </a:xfrm>
        </p:grpSpPr>
        <p:sp>
          <p:nvSpPr>
            <p:cNvPr name="Freeform 8" id="8"/>
            <p:cNvSpPr/>
            <p:nvPr/>
          </p:nvSpPr>
          <p:spPr>
            <a:xfrm flipH="false" flipV="false" rot="0">
              <a:off x="0" y="0"/>
              <a:ext cx="6698853" cy="3520083"/>
            </a:xfrm>
            <a:custGeom>
              <a:avLst/>
              <a:gdLst/>
              <a:ahLst/>
              <a:cxnLst/>
              <a:rect r="r" b="b" t="t" l="l"/>
              <a:pathLst>
                <a:path h="3520083" w="6698853">
                  <a:moveTo>
                    <a:pt x="0" y="0"/>
                  </a:moveTo>
                  <a:lnTo>
                    <a:pt x="6698853" y="0"/>
                  </a:lnTo>
                  <a:lnTo>
                    <a:pt x="6698853" y="3520083"/>
                  </a:lnTo>
                  <a:lnTo>
                    <a:pt x="0" y="3520083"/>
                  </a:lnTo>
                  <a:close/>
                </a:path>
              </a:pathLst>
            </a:custGeom>
            <a:solidFill>
              <a:srgbClr val="000000">
                <a:alpha val="0"/>
              </a:srgbClr>
            </a:solidFill>
          </p:spPr>
        </p:sp>
        <p:sp>
          <p:nvSpPr>
            <p:cNvPr name="TextBox 9" id="9"/>
            <p:cNvSpPr txBox="true"/>
            <p:nvPr/>
          </p:nvSpPr>
          <p:spPr>
            <a:xfrm>
              <a:off x="0" y="-38100"/>
              <a:ext cx="6698853" cy="3558183"/>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NON MI RISPONDE NESSUN</a:t>
              </a:r>
            </a:p>
          </p:txBody>
        </p:sp>
      </p:grpSp>
      <p:grpSp>
        <p:nvGrpSpPr>
          <p:cNvPr name="Group 10" id="10"/>
          <p:cNvGrpSpPr/>
          <p:nvPr/>
        </p:nvGrpSpPr>
        <p:grpSpPr>
          <a:xfrm rot="0">
            <a:off x="12226081" y="5909816"/>
            <a:ext cx="5024140" cy="1436340"/>
            <a:chOff x="0" y="0"/>
            <a:chExt cx="6698853" cy="1915120"/>
          </a:xfrm>
        </p:grpSpPr>
        <p:sp>
          <p:nvSpPr>
            <p:cNvPr name="Freeform 11" id="11"/>
            <p:cNvSpPr/>
            <p:nvPr/>
          </p:nvSpPr>
          <p:spPr>
            <a:xfrm flipH="false" flipV="false" rot="0">
              <a:off x="0" y="0"/>
              <a:ext cx="6698853" cy="1915120"/>
            </a:xfrm>
            <a:custGeom>
              <a:avLst/>
              <a:gdLst/>
              <a:ahLst/>
              <a:cxnLst/>
              <a:rect r="r" b="b" t="t" l="l"/>
              <a:pathLst>
                <a:path h="1915120" w="6698853">
                  <a:moveTo>
                    <a:pt x="0" y="0"/>
                  </a:moveTo>
                  <a:lnTo>
                    <a:pt x="6698853" y="0"/>
                  </a:lnTo>
                  <a:lnTo>
                    <a:pt x="6698853" y="1915120"/>
                  </a:lnTo>
                  <a:lnTo>
                    <a:pt x="0" y="1915120"/>
                  </a:lnTo>
                  <a:close/>
                </a:path>
              </a:pathLst>
            </a:custGeom>
            <a:solidFill>
              <a:srgbClr val="000000">
                <a:alpha val="0"/>
              </a:srgbClr>
            </a:solidFill>
          </p:spPr>
        </p:sp>
        <p:sp>
          <p:nvSpPr>
            <p:cNvPr name="TextBox 12" id="12"/>
            <p:cNvSpPr txBox="true"/>
            <p:nvPr/>
          </p:nvSpPr>
          <p:spPr>
            <a:xfrm>
              <a:off x="0" y="-95250"/>
              <a:ext cx="6698853" cy="2010370"/>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Introduciamo gli ATS e come possiamo testare il nostro CV ancora prima di inviarlo</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7905155" y="1596181"/>
            <a:ext cx="7481739" cy="880021"/>
            <a:chOff x="0" y="0"/>
            <a:chExt cx="9975652" cy="1173362"/>
          </a:xfrm>
        </p:grpSpPr>
        <p:sp>
          <p:nvSpPr>
            <p:cNvPr name="Freeform 8" id="8"/>
            <p:cNvSpPr/>
            <p:nvPr/>
          </p:nvSpPr>
          <p:spPr>
            <a:xfrm flipH="false" flipV="false" rot="0">
              <a:off x="0" y="0"/>
              <a:ext cx="9975652" cy="1173362"/>
            </a:xfrm>
            <a:custGeom>
              <a:avLst/>
              <a:gdLst/>
              <a:ahLst/>
              <a:cxnLst/>
              <a:rect r="r" b="b" t="t" l="l"/>
              <a:pathLst>
                <a:path h="1173362" w="9975652">
                  <a:moveTo>
                    <a:pt x="0" y="0"/>
                  </a:moveTo>
                  <a:lnTo>
                    <a:pt x="9975652" y="0"/>
                  </a:lnTo>
                  <a:lnTo>
                    <a:pt x="9975652" y="1173362"/>
                  </a:lnTo>
                  <a:lnTo>
                    <a:pt x="0" y="1173362"/>
                  </a:lnTo>
                  <a:close/>
                </a:path>
              </a:pathLst>
            </a:custGeom>
            <a:solidFill>
              <a:srgbClr val="000000">
                <a:alpha val="0"/>
              </a:srgbClr>
            </a:solidFill>
          </p:spPr>
        </p:sp>
        <p:sp>
          <p:nvSpPr>
            <p:cNvPr name="TextBox 9" id="9"/>
            <p:cNvSpPr txBox="true"/>
            <p:nvPr/>
          </p:nvSpPr>
          <p:spPr>
            <a:xfrm>
              <a:off x="0" y="-38100"/>
              <a:ext cx="9975652" cy="121146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Ottimizzazione per ATS</a:t>
              </a:r>
            </a:p>
          </p:txBody>
        </p:sp>
      </p:grpSp>
      <p:sp>
        <p:nvSpPr>
          <p:cNvPr name="Freeform 10" id="10" descr="preencoded.png"/>
          <p:cNvSpPr/>
          <p:nvPr/>
        </p:nvSpPr>
        <p:spPr>
          <a:xfrm flipH="false" flipV="false" rot="0">
            <a:off x="7905155" y="2924919"/>
            <a:ext cx="1496020" cy="1795314"/>
          </a:xfrm>
          <a:custGeom>
            <a:avLst/>
            <a:gdLst/>
            <a:ahLst/>
            <a:cxnLst/>
            <a:rect r="r" b="b" t="t" l="l"/>
            <a:pathLst>
              <a:path h="1795314" w="1496020">
                <a:moveTo>
                  <a:pt x="0" y="0"/>
                </a:moveTo>
                <a:lnTo>
                  <a:pt x="1496020" y="0"/>
                </a:lnTo>
                <a:lnTo>
                  <a:pt x="1496020" y="1795313"/>
                </a:lnTo>
                <a:lnTo>
                  <a:pt x="0" y="1795313"/>
                </a:lnTo>
                <a:lnTo>
                  <a:pt x="0" y="0"/>
                </a:lnTo>
                <a:close/>
              </a:path>
            </a:pathLst>
          </a:custGeom>
          <a:blipFill>
            <a:blip r:embed="rId7"/>
            <a:stretch>
              <a:fillRect l="-108" t="0" r="-108" b="0"/>
            </a:stretch>
          </a:blipFill>
        </p:spPr>
      </p:sp>
      <p:grpSp>
        <p:nvGrpSpPr>
          <p:cNvPr name="Group 11" id="11"/>
          <p:cNvGrpSpPr/>
          <p:nvPr/>
        </p:nvGrpSpPr>
        <p:grpSpPr>
          <a:xfrm rot="0">
            <a:off x="9849891" y="3224064"/>
            <a:ext cx="3520231" cy="439936"/>
            <a:chOff x="0" y="0"/>
            <a:chExt cx="4693642" cy="586582"/>
          </a:xfrm>
        </p:grpSpPr>
        <p:sp>
          <p:nvSpPr>
            <p:cNvPr name="Freeform 12" id="12"/>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13" id="13"/>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Parole chiave</a:t>
              </a:r>
            </a:p>
          </p:txBody>
        </p:sp>
      </p:grpSp>
      <p:grpSp>
        <p:nvGrpSpPr>
          <p:cNvPr name="Group 14" id="14"/>
          <p:cNvGrpSpPr/>
          <p:nvPr/>
        </p:nvGrpSpPr>
        <p:grpSpPr>
          <a:xfrm rot="0">
            <a:off x="9849891" y="3843486"/>
            <a:ext cx="7390954" cy="478780"/>
            <a:chOff x="0" y="0"/>
            <a:chExt cx="9854605" cy="638373"/>
          </a:xfrm>
        </p:grpSpPr>
        <p:sp>
          <p:nvSpPr>
            <p:cNvPr name="Freeform 15" id="15"/>
            <p:cNvSpPr/>
            <p:nvPr/>
          </p:nvSpPr>
          <p:spPr>
            <a:xfrm flipH="false" flipV="false" rot="0">
              <a:off x="0" y="0"/>
              <a:ext cx="9854605" cy="638373"/>
            </a:xfrm>
            <a:custGeom>
              <a:avLst/>
              <a:gdLst/>
              <a:ahLst/>
              <a:cxnLst/>
              <a:rect r="r" b="b" t="t" l="l"/>
              <a:pathLst>
                <a:path h="638373" w="9854605">
                  <a:moveTo>
                    <a:pt x="0" y="0"/>
                  </a:moveTo>
                  <a:lnTo>
                    <a:pt x="9854605" y="0"/>
                  </a:lnTo>
                  <a:lnTo>
                    <a:pt x="9854605" y="638373"/>
                  </a:lnTo>
                  <a:lnTo>
                    <a:pt x="0" y="638373"/>
                  </a:lnTo>
                  <a:close/>
                </a:path>
              </a:pathLst>
            </a:custGeom>
            <a:solidFill>
              <a:srgbClr val="000000">
                <a:alpha val="0"/>
              </a:srgbClr>
            </a:solidFill>
          </p:spPr>
        </p:sp>
        <p:sp>
          <p:nvSpPr>
            <p:cNvPr name="TextBox 16" id="16"/>
            <p:cNvSpPr txBox="true"/>
            <p:nvPr/>
          </p:nvSpPr>
          <p:spPr>
            <a:xfrm>
              <a:off x="0" y="-95250"/>
              <a:ext cx="9854605"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Identifica le parole chiave rilevanti per la tua professione.</a:t>
              </a:r>
            </a:p>
          </p:txBody>
        </p:sp>
      </p:grpSp>
      <p:sp>
        <p:nvSpPr>
          <p:cNvPr name="Freeform 17" id="17" descr="preencoded.png"/>
          <p:cNvSpPr/>
          <p:nvPr/>
        </p:nvSpPr>
        <p:spPr>
          <a:xfrm flipH="false" flipV="false" rot="0">
            <a:off x="7905155" y="4720232"/>
            <a:ext cx="1496020" cy="1795314"/>
          </a:xfrm>
          <a:custGeom>
            <a:avLst/>
            <a:gdLst/>
            <a:ahLst/>
            <a:cxnLst/>
            <a:rect r="r" b="b" t="t" l="l"/>
            <a:pathLst>
              <a:path h="1795314" w="1496020">
                <a:moveTo>
                  <a:pt x="0" y="0"/>
                </a:moveTo>
                <a:lnTo>
                  <a:pt x="1496020" y="0"/>
                </a:lnTo>
                <a:lnTo>
                  <a:pt x="1496020" y="1795314"/>
                </a:lnTo>
                <a:lnTo>
                  <a:pt x="0" y="1795314"/>
                </a:lnTo>
                <a:lnTo>
                  <a:pt x="0" y="0"/>
                </a:lnTo>
                <a:close/>
              </a:path>
            </a:pathLst>
          </a:custGeom>
          <a:blipFill>
            <a:blip r:embed="rId8"/>
            <a:stretch>
              <a:fillRect l="-108" t="0" r="-108" b="0"/>
            </a:stretch>
          </a:blipFill>
        </p:spPr>
      </p:sp>
      <p:grpSp>
        <p:nvGrpSpPr>
          <p:cNvPr name="Group 18" id="18"/>
          <p:cNvGrpSpPr/>
          <p:nvPr/>
        </p:nvGrpSpPr>
        <p:grpSpPr>
          <a:xfrm rot="0">
            <a:off x="9849891" y="5019377"/>
            <a:ext cx="3520231" cy="439936"/>
            <a:chOff x="0" y="0"/>
            <a:chExt cx="4693642" cy="586582"/>
          </a:xfrm>
        </p:grpSpPr>
        <p:sp>
          <p:nvSpPr>
            <p:cNvPr name="Freeform 19" id="19"/>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20" id="20"/>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Formattazione</a:t>
              </a:r>
            </a:p>
          </p:txBody>
        </p:sp>
      </p:grpSp>
      <p:grpSp>
        <p:nvGrpSpPr>
          <p:cNvPr name="Group 21" id="21"/>
          <p:cNvGrpSpPr/>
          <p:nvPr/>
        </p:nvGrpSpPr>
        <p:grpSpPr>
          <a:xfrm rot="0">
            <a:off x="9849891" y="5638800"/>
            <a:ext cx="7390954" cy="478780"/>
            <a:chOff x="0" y="0"/>
            <a:chExt cx="9854605" cy="638373"/>
          </a:xfrm>
        </p:grpSpPr>
        <p:sp>
          <p:nvSpPr>
            <p:cNvPr name="Freeform 22" id="22"/>
            <p:cNvSpPr/>
            <p:nvPr/>
          </p:nvSpPr>
          <p:spPr>
            <a:xfrm flipH="false" flipV="false" rot="0">
              <a:off x="0" y="0"/>
              <a:ext cx="9854605" cy="638373"/>
            </a:xfrm>
            <a:custGeom>
              <a:avLst/>
              <a:gdLst/>
              <a:ahLst/>
              <a:cxnLst/>
              <a:rect r="r" b="b" t="t" l="l"/>
              <a:pathLst>
                <a:path h="638373" w="9854605">
                  <a:moveTo>
                    <a:pt x="0" y="0"/>
                  </a:moveTo>
                  <a:lnTo>
                    <a:pt x="9854605" y="0"/>
                  </a:lnTo>
                  <a:lnTo>
                    <a:pt x="9854605" y="638373"/>
                  </a:lnTo>
                  <a:lnTo>
                    <a:pt x="0" y="638373"/>
                  </a:lnTo>
                  <a:close/>
                </a:path>
              </a:pathLst>
            </a:custGeom>
            <a:solidFill>
              <a:srgbClr val="000000">
                <a:alpha val="0"/>
              </a:srgbClr>
            </a:solidFill>
          </p:spPr>
        </p:sp>
        <p:sp>
          <p:nvSpPr>
            <p:cNvPr name="TextBox 23" id="23"/>
            <p:cNvSpPr txBox="true"/>
            <p:nvPr/>
          </p:nvSpPr>
          <p:spPr>
            <a:xfrm>
              <a:off x="0" y="-95250"/>
              <a:ext cx="9854605"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Utilizza un formato semplice e compatibile con gli ATS.</a:t>
              </a:r>
            </a:p>
          </p:txBody>
        </p:sp>
      </p:grpSp>
      <p:sp>
        <p:nvSpPr>
          <p:cNvPr name="Freeform 24" id="24" descr="preencoded.png"/>
          <p:cNvSpPr/>
          <p:nvPr/>
        </p:nvSpPr>
        <p:spPr>
          <a:xfrm flipH="false" flipV="false" rot="0">
            <a:off x="7905155" y="6515546"/>
            <a:ext cx="1496020" cy="2175273"/>
          </a:xfrm>
          <a:custGeom>
            <a:avLst/>
            <a:gdLst/>
            <a:ahLst/>
            <a:cxnLst/>
            <a:rect r="r" b="b" t="t" l="l"/>
            <a:pathLst>
              <a:path h="2175273" w="1496020">
                <a:moveTo>
                  <a:pt x="0" y="0"/>
                </a:moveTo>
                <a:lnTo>
                  <a:pt x="1496020" y="0"/>
                </a:lnTo>
                <a:lnTo>
                  <a:pt x="1496020" y="2175273"/>
                </a:lnTo>
                <a:lnTo>
                  <a:pt x="0" y="2175273"/>
                </a:lnTo>
                <a:lnTo>
                  <a:pt x="0" y="0"/>
                </a:lnTo>
                <a:close/>
              </a:path>
            </a:pathLst>
          </a:custGeom>
          <a:blipFill>
            <a:blip r:embed="rId9"/>
            <a:stretch>
              <a:fillRect l="-62" t="0" r="-62" b="0"/>
            </a:stretch>
          </a:blipFill>
        </p:spPr>
      </p:sp>
      <p:grpSp>
        <p:nvGrpSpPr>
          <p:cNvPr name="Group 25" id="25"/>
          <p:cNvGrpSpPr/>
          <p:nvPr/>
        </p:nvGrpSpPr>
        <p:grpSpPr>
          <a:xfrm rot="0">
            <a:off x="9849891" y="6814691"/>
            <a:ext cx="3520231" cy="439936"/>
            <a:chOff x="0" y="0"/>
            <a:chExt cx="4693642" cy="586582"/>
          </a:xfrm>
        </p:grpSpPr>
        <p:sp>
          <p:nvSpPr>
            <p:cNvPr name="Freeform 26" id="26"/>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27" id="27"/>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Test</a:t>
              </a:r>
            </a:p>
          </p:txBody>
        </p:sp>
      </p:grpSp>
      <p:grpSp>
        <p:nvGrpSpPr>
          <p:cNvPr name="Group 28" id="28"/>
          <p:cNvGrpSpPr/>
          <p:nvPr/>
        </p:nvGrpSpPr>
        <p:grpSpPr>
          <a:xfrm rot="0">
            <a:off x="9849891" y="7434114"/>
            <a:ext cx="7390954" cy="957560"/>
            <a:chOff x="0" y="0"/>
            <a:chExt cx="9854605" cy="1276747"/>
          </a:xfrm>
        </p:grpSpPr>
        <p:sp>
          <p:nvSpPr>
            <p:cNvPr name="Freeform 29" id="29"/>
            <p:cNvSpPr/>
            <p:nvPr/>
          </p:nvSpPr>
          <p:spPr>
            <a:xfrm flipH="false" flipV="false" rot="0">
              <a:off x="0" y="0"/>
              <a:ext cx="9854605" cy="1276747"/>
            </a:xfrm>
            <a:custGeom>
              <a:avLst/>
              <a:gdLst/>
              <a:ahLst/>
              <a:cxnLst/>
              <a:rect r="r" b="b" t="t" l="l"/>
              <a:pathLst>
                <a:path h="1276747" w="9854605">
                  <a:moveTo>
                    <a:pt x="0" y="0"/>
                  </a:moveTo>
                  <a:lnTo>
                    <a:pt x="9854605" y="0"/>
                  </a:lnTo>
                  <a:lnTo>
                    <a:pt x="9854605" y="1276747"/>
                  </a:lnTo>
                  <a:lnTo>
                    <a:pt x="0" y="1276747"/>
                  </a:lnTo>
                  <a:close/>
                </a:path>
              </a:pathLst>
            </a:custGeom>
            <a:solidFill>
              <a:srgbClr val="000000">
                <a:alpha val="0"/>
              </a:srgbClr>
            </a:solidFill>
          </p:spPr>
        </p:sp>
        <p:sp>
          <p:nvSpPr>
            <p:cNvPr name="TextBox 30" id="30"/>
            <p:cNvSpPr txBox="true"/>
            <p:nvPr/>
          </p:nvSpPr>
          <p:spPr>
            <a:xfrm>
              <a:off x="0" y="-95250"/>
              <a:ext cx="9854605" cy="1371997"/>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Verifica che il tuo CV superi i test degli ATS. (</a:t>
              </a:r>
              <a:r>
                <a:rPr lang="en-US" sz="2312" u="sng">
                  <a:solidFill>
                    <a:srgbClr val="2D4DF2"/>
                  </a:solidFill>
                  <a:latin typeface="PT Sans"/>
                  <a:ea typeface="PT Sans"/>
                  <a:cs typeface="PT Sans"/>
                  <a:sym typeface="PT Sans"/>
                  <a:hlinkClick r:id="rId10" tooltip="https://enhancv.com"/>
                </a:rPr>
                <a:t>https://enhancv.com</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1047155" y="2215455"/>
            <a:ext cx="9335691" cy="1760041"/>
            <a:chOff x="0" y="0"/>
            <a:chExt cx="12447588" cy="2346722"/>
          </a:xfrm>
        </p:grpSpPr>
        <p:sp>
          <p:nvSpPr>
            <p:cNvPr name="Freeform 8" id="8"/>
            <p:cNvSpPr/>
            <p:nvPr/>
          </p:nvSpPr>
          <p:spPr>
            <a:xfrm flipH="false" flipV="false" rot="0">
              <a:off x="0" y="0"/>
              <a:ext cx="12447588" cy="2346722"/>
            </a:xfrm>
            <a:custGeom>
              <a:avLst/>
              <a:gdLst/>
              <a:ahLst/>
              <a:cxnLst/>
              <a:rect r="r" b="b" t="t" l="l"/>
              <a:pathLst>
                <a:path h="2346722" w="12447588">
                  <a:moveTo>
                    <a:pt x="0" y="0"/>
                  </a:moveTo>
                  <a:lnTo>
                    <a:pt x="12447588" y="0"/>
                  </a:lnTo>
                  <a:lnTo>
                    <a:pt x="12447588" y="2346722"/>
                  </a:lnTo>
                  <a:lnTo>
                    <a:pt x="0" y="2346722"/>
                  </a:lnTo>
                  <a:close/>
                </a:path>
              </a:pathLst>
            </a:custGeom>
            <a:solidFill>
              <a:srgbClr val="000000">
                <a:alpha val="0"/>
              </a:srgbClr>
            </a:solidFill>
          </p:spPr>
        </p:sp>
        <p:sp>
          <p:nvSpPr>
            <p:cNvPr name="TextBox 9" id="9"/>
            <p:cNvSpPr txBox="true"/>
            <p:nvPr/>
          </p:nvSpPr>
          <p:spPr>
            <a:xfrm>
              <a:off x="0" y="-38100"/>
              <a:ext cx="12447588" cy="238482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Catturare l'Attenzione dei Recruiter</a:t>
              </a:r>
            </a:p>
          </p:txBody>
        </p:sp>
      </p:grpSp>
      <p:grpSp>
        <p:nvGrpSpPr>
          <p:cNvPr name="Group 10" id="10"/>
          <p:cNvGrpSpPr/>
          <p:nvPr/>
        </p:nvGrpSpPr>
        <p:grpSpPr>
          <a:xfrm rot="0">
            <a:off x="1032867" y="4746426"/>
            <a:ext cx="701725" cy="701725"/>
            <a:chOff x="0" y="0"/>
            <a:chExt cx="935633" cy="935633"/>
          </a:xfrm>
        </p:grpSpPr>
        <p:sp>
          <p:nvSpPr>
            <p:cNvPr name="Freeform 11" id="11"/>
            <p:cNvSpPr/>
            <p:nvPr/>
          </p:nvSpPr>
          <p:spPr>
            <a:xfrm flipH="false" flipV="false" rot="0">
              <a:off x="19050" y="19050"/>
              <a:ext cx="897509" cy="897509"/>
            </a:xfrm>
            <a:custGeom>
              <a:avLst/>
              <a:gdLst/>
              <a:ahLst/>
              <a:cxnLst/>
              <a:rect r="r" b="b" t="t" l="l"/>
              <a:pathLst>
                <a:path h="897509" w="897509">
                  <a:moveTo>
                    <a:pt x="0" y="448818"/>
                  </a:moveTo>
                  <a:cubicBezTo>
                    <a:pt x="0" y="200914"/>
                    <a:pt x="200914" y="0"/>
                    <a:pt x="448818" y="0"/>
                  </a:cubicBezTo>
                  <a:cubicBezTo>
                    <a:pt x="696722" y="0"/>
                    <a:pt x="897509" y="200914"/>
                    <a:pt x="897509" y="448818"/>
                  </a:cubicBezTo>
                  <a:cubicBezTo>
                    <a:pt x="897509" y="696722"/>
                    <a:pt x="696595" y="897509"/>
                    <a:pt x="448818" y="897509"/>
                  </a:cubicBezTo>
                  <a:cubicBezTo>
                    <a:pt x="201041" y="897509"/>
                    <a:pt x="0" y="696595"/>
                    <a:pt x="0" y="448818"/>
                  </a:cubicBezTo>
                  <a:close/>
                </a:path>
              </a:pathLst>
            </a:custGeom>
            <a:solidFill>
              <a:srgbClr val="F3F3FF"/>
            </a:solidFill>
          </p:spPr>
        </p:sp>
        <p:sp>
          <p:nvSpPr>
            <p:cNvPr name="Freeform 12" id="12"/>
            <p:cNvSpPr/>
            <p:nvPr/>
          </p:nvSpPr>
          <p:spPr>
            <a:xfrm flipH="false" flipV="false" rot="0">
              <a:off x="0" y="0"/>
              <a:ext cx="935609" cy="935736"/>
            </a:xfrm>
            <a:custGeom>
              <a:avLst/>
              <a:gdLst/>
              <a:ahLst/>
              <a:cxnLst/>
              <a:rect r="r" b="b" t="t" l="l"/>
              <a:pathLst>
                <a:path h="935736" w="935609">
                  <a:moveTo>
                    <a:pt x="0" y="467868"/>
                  </a:moveTo>
                  <a:cubicBezTo>
                    <a:pt x="0" y="209423"/>
                    <a:pt x="209423" y="0"/>
                    <a:pt x="467868" y="0"/>
                  </a:cubicBezTo>
                  <a:cubicBezTo>
                    <a:pt x="471424" y="0"/>
                    <a:pt x="474980" y="1016"/>
                    <a:pt x="477901" y="2921"/>
                  </a:cubicBezTo>
                  <a:lnTo>
                    <a:pt x="467868" y="19050"/>
                  </a:lnTo>
                  <a:lnTo>
                    <a:pt x="467868" y="0"/>
                  </a:lnTo>
                  <a:lnTo>
                    <a:pt x="467868" y="19050"/>
                  </a:lnTo>
                  <a:lnTo>
                    <a:pt x="467868" y="0"/>
                  </a:lnTo>
                  <a:cubicBezTo>
                    <a:pt x="726186" y="0"/>
                    <a:pt x="935609" y="209423"/>
                    <a:pt x="935609" y="467868"/>
                  </a:cubicBezTo>
                  <a:cubicBezTo>
                    <a:pt x="935609" y="475107"/>
                    <a:pt x="931545" y="481711"/>
                    <a:pt x="925068" y="484886"/>
                  </a:cubicBezTo>
                  <a:lnTo>
                    <a:pt x="916559" y="467868"/>
                  </a:lnTo>
                  <a:lnTo>
                    <a:pt x="935609" y="467868"/>
                  </a:lnTo>
                  <a:cubicBezTo>
                    <a:pt x="935609" y="726186"/>
                    <a:pt x="726186" y="935736"/>
                    <a:pt x="467741" y="935736"/>
                  </a:cubicBezTo>
                  <a:lnTo>
                    <a:pt x="467741" y="916686"/>
                  </a:lnTo>
                  <a:lnTo>
                    <a:pt x="467741" y="897636"/>
                  </a:lnTo>
                  <a:lnTo>
                    <a:pt x="467741" y="916686"/>
                  </a:lnTo>
                  <a:lnTo>
                    <a:pt x="467741" y="935736"/>
                  </a:lnTo>
                  <a:cubicBezTo>
                    <a:pt x="209423" y="935609"/>
                    <a:pt x="0" y="726186"/>
                    <a:pt x="0" y="467868"/>
                  </a:cubicBezTo>
                  <a:lnTo>
                    <a:pt x="19050" y="467868"/>
                  </a:lnTo>
                  <a:lnTo>
                    <a:pt x="0" y="467868"/>
                  </a:lnTo>
                  <a:moveTo>
                    <a:pt x="38100" y="467868"/>
                  </a:moveTo>
                  <a:lnTo>
                    <a:pt x="19050" y="467868"/>
                  </a:lnTo>
                  <a:lnTo>
                    <a:pt x="38100" y="467868"/>
                  </a:lnTo>
                  <a:cubicBezTo>
                    <a:pt x="38100" y="705104"/>
                    <a:pt x="230505" y="897509"/>
                    <a:pt x="467868" y="897509"/>
                  </a:cubicBezTo>
                  <a:cubicBezTo>
                    <a:pt x="478409" y="897509"/>
                    <a:pt x="486918" y="906018"/>
                    <a:pt x="486918" y="916559"/>
                  </a:cubicBezTo>
                  <a:cubicBezTo>
                    <a:pt x="486918" y="927100"/>
                    <a:pt x="478409" y="935609"/>
                    <a:pt x="467868" y="935609"/>
                  </a:cubicBezTo>
                  <a:cubicBezTo>
                    <a:pt x="457327" y="935609"/>
                    <a:pt x="448818" y="927100"/>
                    <a:pt x="448818" y="916559"/>
                  </a:cubicBezTo>
                  <a:cubicBezTo>
                    <a:pt x="448818" y="906018"/>
                    <a:pt x="457327" y="897509"/>
                    <a:pt x="467868" y="897509"/>
                  </a:cubicBezTo>
                  <a:cubicBezTo>
                    <a:pt x="705231" y="897509"/>
                    <a:pt x="897636" y="705104"/>
                    <a:pt x="897636" y="467741"/>
                  </a:cubicBezTo>
                  <a:cubicBezTo>
                    <a:pt x="897636" y="460502"/>
                    <a:pt x="901700" y="453898"/>
                    <a:pt x="908177" y="450723"/>
                  </a:cubicBezTo>
                  <a:lnTo>
                    <a:pt x="916686" y="467741"/>
                  </a:lnTo>
                  <a:lnTo>
                    <a:pt x="897636" y="467741"/>
                  </a:lnTo>
                  <a:cubicBezTo>
                    <a:pt x="897509" y="230505"/>
                    <a:pt x="705104" y="38100"/>
                    <a:pt x="467868" y="38100"/>
                  </a:cubicBezTo>
                  <a:cubicBezTo>
                    <a:pt x="464312" y="38100"/>
                    <a:pt x="460756" y="37084"/>
                    <a:pt x="457835" y="35179"/>
                  </a:cubicBezTo>
                  <a:lnTo>
                    <a:pt x="467868" y="19050"/>
                  </a:lnTo>
                  <a:lnTo>
                    <a:pt x="467868" y="38100"/>
                  </a:lnTo>
                  <a:cubicBezTo>
                    <a:pt x="230505" y="38100"/>
                    <a:pt x="38100" y="230505"/>
                    <a:pt x="38100" y="467868"/>
                  </a:cubicBezTo>
                  <a:close/>
                </a:path>
              </a:pathLst>
            </a:custGeom>
            <a:solidFill>
              <a:srgbClr val="2D4DF2"/>
            </a:solidFill>
          </p:spPr>
        </p:sp>
      </p:grpSp>
      <p:grpSp>
        <p:nvGrpSpPr>
          <p:cNvPr name="Group 13" id="13"/>
          <p:cNvGrpSpPr/>
          <p:nvPr/>
        </p:nvGrpSpPr>
        <p:grpSpPr>
          <a:xfrm rot="0">
            <a:off x="1293316" y="4886027"/>
            <a:ext cx="180826" cy="422374"/>
            <a:chOff x="0" y="0"/>
            <a:chExt cx="241102" cy="563165"/>
          </a:xfrm>
        </p:grpSpPr>
        <p:sp>
          <p:nvSpPr>
            <p:cNvPr name="Freeform 14" id="14"/>
            <p:cNvSpPr/>
            <p:nvPr/>
          </p:nvSpPr>
          <p:spPr>
            <a:xfrm flipH="false" flipV="false" rot="0">
              <a:off x="0" y="0"/>
              <a:ext cx="241102" cy="563165"/>
            </a:xfrm>
            <a:custGeom>
              <a:avLst/>
              <a:gdLst/>
              <a:ahLst/>
              <a:cxnLst/>
              <a:rect r="r" b="b" t="t" l="l"/>
              <a:pathLst>
                <a:path h="563165" w="241102">
                  <a:moveTo>
                    <a:pt x="0" y="0"/>
                  </a:moveTo>
                  <a:lnTo>
                    <a:pt x="241102" y="0"/>
                  </a:lnTo>
                  <a:lnTo>
                    <a:pt x="241102" y="563165"/>
                  </a:lnTo>
                  <a:lnTo>
                    <a:pt x="0" y="563165"/>
                  </a:lnTo>
                  <a:close/>
                </a:path>
              </a:pathLst>
            </a:custGeom>
            <a:solidFill>
              <a:srgbClr val="000000">
                <a:alpha val="0"/>
              </a:srgbClr>
            </a:solidFill>
          </p:spPr>
        </p:sp>
        <p:sp>
          <p:nvSpPr>
            <p:cNvPr name="TextBox 15" id="15"/>
            <p:cNvSpPr txBox="true"/>
            <p:nvPr/>
          </p:nvSpPr>
          <p:spPr>
            <a:xfrm>
              <a:off x="0" y="47625"/>
              <a:ext cx="241102" cy="515540"/>
            </a:xfrm>
            <a:prstGeom prst="rect">
              <a:avLst/>
            </a:prstGeom>
          </p:spPr>
          <p:txBody>
            <a:bodyPr anchor="t" rtlCol="false" tIns="0" lIns="0" bIns="0" rIns="0"/>
            <a:lstStyle/>
            <a:p>
              <a:pPr algn="ctr">
                <a:lnSpc>
                  <a:spcPts val="3312"/>
                </a:lnSpc>
              </a:pPr>
              <a:r>
                <a:rPr lang="en-US" sz="3312">
                  <a:solidFill>
                    <a:srgbClr val="00002E"/>
                  </a:solidFill>
                  <a:latin typeface="Alice"/>
                  <a:ea typeface="Alice"/>
                  <a:cs typeface="Alice"/>
                  <a:sym typeface="Alice"/>
                </a:rPr>
                <a:t>1</a:t>
              </a:r>
            </a:p>
          </p:txBody>
        </p:sp>
      </p:grpSp>
      <p:grpSp>
        <p:nvGrpSpPr>
          <p:cNvPr name="Group 16" id="16"/>
          <p:cNvGrpSpPr/>
          <p:nvPr/>
        </p:nvGrpSpPr>
        <p:grpSpPr>
          <a:xfrm rot="0">
            <a:off x="2019449" y="4760714"/>
            <a:ext cx="3520231" cy="439936"/>
            <a:chOff x="0" y="0"/>
            <a:chExt cx="4693642" cy="586582"/>
          </a:xfrm>
        </p:grpSpPr>
        <p:sp>
          <p:nvSpPr>
            <p:cNvPr name="Freeform 17" id="17"/>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18" id="18"/>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Chiarezza</a:t>
              </a:r>
            </a:p>
          </p:txBody>
        </p:sp>
      </p:grpSp>
      <p:grpSp>
        <p:nvGrpSpPr>
          <p:cNvPr name="Group 19" id="19"/>
          <p:cNvGrpSpPr/>
          <p:nvPr/>
        </p:nvGrpSpPr>
        <p:grpSpPr>
          <a:xfrm rot="0">
            <a:off x="2019449" y="5380136"/>
            <a:ext cx="3545979" cy="957560"/>
            <a:chOff x="0" y="0"/>
            <a:chExt cx="4727972" cy="1276747"/>
          </a:xfrm>
        </p:grpSpPr>
        <p:sp>
          <p:nvSpPr>
            <p:cNvPr name="Freeform 20" id="20"/>
            <p:cNvSpPr/>
            <p:nvPr/>
          </p:nvSpPr>
          <p:spPr>
            <a:xfrm flipH="false" flipV="false" rot="0">
              <a:off x="0" y="0"/>
              <a:ext cx="4727972" cy="1276747"/>
            </a:xfrm>
            <a:custGeom>
              <a:avLst/>
              <a:gdLst/>
              <a:ahLst/>
              <a:cxnLst/>
              <a:rect r="r" b="b" t="t" l="l"/>
              <a:pathLst>
                <a:path h="1276747" w="4727972">
                  <a:moveTo>
                    <a:pt x="0" y="0"/>
                  </a:moveTo>
                  <a:lnTo>
                    <a:pt x="4727972" y="0"/>
                  </a:lnTo>
                  <a:lnTo>
                    <a:pt x="4727972" y="1276747"/>
                  </a:lnTo>
                  <a:lnTo>
                    <a:pt x="0" y="1276747"/>
                  </a:lnTo>
                  <a:close/>
                </a:path>
              </a:pathLst>
            </a:custGeom>
            <a:solidFill>
              <a:srgbClr val="000000">
                <a:alpha val="0"/>
              </a:srgbClr>
            </a:solidFill>
          </p:spPr>
        </p:sp>
        <p:sp>
          <p:nvSpPr>
            <p:cNvPr name="TextBox 21" id="21"/>
            <p:cNvSpPr txBox="true"/>
            <p:nvPr/>
          </p:nvSpPr>
          <p:spPr>
            <a:xfrm>
              <a:off x="0" y="-95250"/>
              <a:ext cx="4727972" cy="1371997"/>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Sii conciso ed evita informazioni superflue.</a:t>
              </a:r>
            </a:p>
          </p:txBody>
        </p:sp>
      </p:grpSp>
      <p:grpSp>
        <p:nvGrpSpPr>
          <p:cNvPr name="Group 22" id="22"/>
          <p:cNvGrpSpPr/>
          <p:nvPr/>
        </p:nvGrpSpPr>
        <p:grpSpPr>
          <a:xfrm rot="0">
            <a:off x="5850285" y="4746426"/>
            <a:ext cx="701725" cy="701725"/>
            <a:chOff x="0" y="0"/>
            <a:chExt cx="935633" cy="935633"/>
          </a:xfrm>
        </p:grpSpPr>
        <p:sp>
          <p:nvSpPr>
            <p:cNvPr name="Freeform 23" id="23"/>
            <p:cNvSpPr/>
            <p:nvPr/>
          </p:nvSpPr>
          <p:spPr>
            <a:xfrm flipH="false" flipV="false" rot="0">
              <a:off x="19050" y="19050"/>
              <a:ext cx="897509" cy="897509"/>
            </a:xfrm>
            <a:custGeom>
              <a:avLst/>
              <a:gdLst/>
              <a:ahLst/>
              <a:cxnLst/>
              <a:rect r="r" b="b" t="t" l="l"/>
              <a:pathLst>
                <a:path h="897509" w="897509">
                  <a:moveTo>
                    <a:pt x="0" y="448818"/>
                  </a:moveTo>
                  <a:cubicBezTo>
                    <a:pt x="0" y="200914"/>
                    <a:pt x="200914" y="0"/>
                    <a:pt x="448818" y="0"/>
                  </a:cubicBezTo>
                  <a:cubicBezTo>
                    <a:pt x="696722" y="0"/>
                    <a:pt x="897509" y="200914"/>
                    <a:pt x="897509" y="448818"/>
                  </a:cubicBezTo>
                  <a:cubicBezTo>
                    <a:pt x="897509" y="696722"/>
                    <a:pt x="696595" y="897509"/>
                    <a:pt x="448818" y="897509"/>
                  </a:cubicBezTo>
                  <a:cubicBezTo>
                    <a:pt x="201041" y="897509"/>
                    <a:pt x="0" y="696595"/>
                    <a:pt x="0" y="448818"/>
                  </a:cubicBezTo>
                  <a:close/>
                </a:path>
              </a:pathLst>
            </a:custGeom>
            <a:solidFill>
              <a:srgbClr val="F3F3FF"/>
            </a:solidFill>
          </p:spPr>
        </p:sp>
        <p:sp>
          <p:nvSpPr>
            <p:cNvPr name="Freeform 24" id="24"/>
            <p:cNvSpPr/>
            <p:nvPr/>
          </p:nvSpPr>
          <p:spPr>
            <a:xfrm flipH="false" flipV="false" rot="0">
              <a:off x="0" y="0"/>
              <a:ext cx="935609" cy="935736"/>
            </a:xfrm>
            <a:custGeom>
              <a:avLst/>
              <a:gdLst/>
              <a:ahLst/>
              <a:cxnLst/>
              <a:rect r="r" b="b" t="t" l="l"/>
              <a:pathLst>
                <a:path h="935736" w="935609">
                  <a:moveTo>
                    <a:pt x="0" y="467868"/>
                  </a:moveTo>
                  <a:cubicBezTo>
                    <a:pt x="0" y="209423"/>
                    <a:pt x="209423" y="0"/>
                    <a:pt x="467868" y="0"/>
                  </a:cubicBezTo>
                  <a:cubicBezTo>
                    <a:pt x="471424" y="0"/>
                    <a:pt x="474980" y="1016"/>
                    <a:pt x="477901" y="2921"/>
                  </a:cubicBezTo>
                  <a:lnTo>
                    <a:pt x="467868" y="19050"/>
                  </a:lnTo>
                  <a:lnTo>
                    <a:pt x="467868" y="0"/>
                  </a:lnTo>
                  <a:lnTo>
                    <a:pt x="467868" y="19050"/>
                  </a:lnTo>
                  <a:lnTo>
                    <a:pt x="467868" y="0"/>
                  </a:lnTo>
                  <a:cubicBezTo>
                    <a:pt x="726186" y="0"/>
                    <a:pt x="935609" y="209423"/>
                    <a:pt x="935609" y="467868"/>
                  </a:cubicBezTo>
                  <a:cubicBezTo>
                    <a:pt x="935609" y="475107"/>
                    <a:pt x="931545" y="481711"/>
                    <a:pt x="925068" y="484886"/>
                  </a:cubicBezTo>
                  <a:lnTo>
                    <a:pt x="916559" y="467868"/>
                  </a:lnTo>
                  <a:lnTo>
                    <a:pt x="935609" y="467868"/>
                  </a:lnTo>
                  <a:cubicBezTo>
                    <a:pt x="935609" y="726186"/>
                    <a:pt x="726186" y="935736"/>
                    <a:pt x="467741" y="935736"/>
                  </a:cubicBezTo>
                  <a:lnTo>
                    <a:pt x="467741" y="916686"/>
                  </a:lnTo>
                  <a:lnTo>
                    <a:pt x="467741" y="897636"/>
                  </a:lnTo>
                  <a:lnTo>
                    <a:pt x="467741" y="916686"/>
                  </a:lnTo>
                  <a:lnTo>
                    <a:pt x="467741" y="935736"/>
                  </a:lnTo>
                  <a:cubicBezTo>
                    <a:pt x="209423" y="935609"/>
                    <a:pt x="0" y="726186"/>
                    <a:pt x="0" y="467868"/>
                  </a:cubicBezTo>
                  <a:lnTo>
                    <a:pt x="19050" y="467868"/>
                  </a:lnTo>
                  <a:lnTo>
                    <a:pt x="0" y="467868"/>
                  </a:lnTo>
                  <a:moveTo>
                    <a:pt x="38100" y="467868"/>
                  </a:moveTo>
                  <a:lnTo>
                    <a:pt x="19050" y="467868"/>
                  </a:lnTo>
                  <a:lnTo>
                    <a:pt x="38100" y="467868"/>
                  </a:lnTo>
                  <a:cubicBezTo>
                    <a:pt x="38100" y="705104"/>
                    <a:pt x="230505" y="897509"/>
                    <a:pt x="467868" y="897509"/>
                  </a:cubicBezTo>
                  <a:cubicBezTo>
                    <a:pt x="478409" y="897509"/>
                    <a:pt x="486918" y="906018"/>
                    <a:pt x="486918" y="916559"/>
                  </a:cubicBezTo>
                  <a:cubicBezTo>
                    <a:pt x="486918" y="927100"/>
                    <a:pt x="478409" y="935609"/>
                    <a:pt x="467868" y="935609"/>
                  </a:cubicBezTo>
                  <a:cubicBezTo>
                    <a:pt x="457327" y="935609"/>
                    <a:pt x="448818" y="927100"/>
                    <a:pt x="448818" y="916559"/>
                  </a:cubicBezTo>
                  <a:cubicBezTo>
                    <a:pt x="448818" y="906018"/>
                    <a:pt x="457327" y="897509"/>
                    <a:pt x="467868" y="897509"/>
                  </a:cubicBezTo>
                  <a:cubicBezTo>
                    <a:pt x="705231" y="897509"/>
                    <a:pt x="897636" y="705104"/>
                    <a:pt x="897636" y="467741"/>
                  </a:cubicBezTo>
                  <a:cubicBezTo>
                    <a:pt x="897636" y="460502"/>
                    <a:pt x="901700" y="453898"/>
                    <a:pt x="908177" y="450723"/>
                  </a:cubicBezTo>
                  <a:lnTo>
                    <a:pt x="916686" y="467741"/>
                  </a:lnTo>
                  <a:lnTo>
                    <a:pt x="897636" y="467741"/>
                  </a:lnTo>
                  <a:cubicBezTo>
                    <a:pt x="897509" y="230505"/>
                    <a:pt x="705104" y="38100"/>
                    <a:pt x="467868" y="38100"/>
                  </a:cubicBezTo>
                  <a:cubicBezTo>
                    <a:pt x="464312" y="38100"/>
                    <a:pt x="460756" y="37084"/>
                    <a:pt x="457835" y="35179"/>
                  </a:cubicBezTo>
                  <a:lnTo>
                    <a:pt x="467868" y="19050"/>
                  </a:lnTo>
                  <a:lnTo>
                    <a:pt x="467868" y="38100"/>
                  </a:lnTo>
                  <a:cubicBezTo>
                    <a:pt x="230505" y="38100"/>
                    <a:pt x="38100" y="230505"/>
                    <a:pt x="38100" y="467868"/>
                  </a:cubicBezTo>
                  <a:close/>
                </a:path>
              </a:pathLst>
            </a:custGeom>
            <a:solidFill>
              <a:srgbClr val="018CE1"/>
            </a:solidFill>
          </p:spPr>
        </p:sp>
      </p:grpSp>
      <p:grpSp>
        <p:nvGrpSpPr>
          <p:cNvPr name="Group 25" id="25"/>
          <p:cNvGrpSpPr/>
          <p:nvPr/>
        </p:nvGrpSpPr>
        <p:grpSpPr>
          <a:xfrm rot="0">
            <a:off x="6097340" y="4886027"/>
            <a:ext cx="207466" cy="422374"/>
            <a:chOff x="0" y="0"/>
            <a:chExt cx="276622" cy="563165"/>
          </a:xfrm>
        </p:grpSpPr>
        <p:sp>
          <p:nvSpPr>
            <p:cNvPr name="Freeform 26" id="26"/>
            <p:cNvSpPr/>
            <p:nvPr/>
          </p:nvSpPr>
          <p:spPr>
            <a:xfrm flipH="false" flipV="false" rot="0">
              <a:off x="0" y="0"/>
              <a:ext cx="276622" cy="563165"/>
            </a:xfrm>
            <a:custGeom>
              <a:avLst/>
              <a:gdLst/>
              <a:ahLst/>
              <a:cxnLst/>
              <a:rect r="r" b="b" t="t" l="l"/>
              <a:pathLst>
                <a:path h="563165" w="276622">
                  <a:moveTo>
                    <a:pt x="0" y="0"/>
                  </a:moveTo>
                  <a:lnTo>
                    <a:pt x="276622" y="0"/>
                  </a:lnTo>
                  <a:lnTo>
                    <a:pt x="276622" y="563165"/>
                  </a:lnTo>
                  <a:lnTo>
                    <a:pt x="0" y="563165"/>
                  </a:lnTo>
                  <a:close/>
                </a:path>
              </a:pathLst>
            </a:custGeom>
            <a:solidFill>
              <a:srgbClr val="000000">
                <a:alpha val="0"/>
              </a:srgbClr>
            </a:solidFill>
          </p:spPr>
        </p:sp>
        <p:sp>
          <p:nvSpPr>
            <p:cNvPr name="TextBox 27" id="27"/>
            <p:cNvSpPr txBox="true"/>
            <p:nvPr/>
          </p:nvSpPr>
          <p:spPr>
            <a:xfrm>
              <a:off x="0" y="47625"/>
              <a:ext cx="276622" cy="515540"/>
            </a:xfrm>
            <a:prstGeom prst="rect">
              <a:avLst/>
            </a:prstGeom>
          </p:spPr>
          <p:txBody>
            <a:bodyPr anchor="t" rtlCol="false" tIns="0" lIns="0" bIns="0" rIns="0"/>
            <a:lstStyle/>
            <a:p>
              <a:pPr algn="ctr">
                <a:lnSpc>
                  <a:spcPts val="3312"/>
                </a:lnSpc>
              </a:pPr>
              <a:r>
                <a:rPr lang="en-US" sz="3312">
                  <a:solidFill>
                    <a:srgbClr val="00002E"/>
                  </a:solidFill>
                  <a:latin typeface="Alice"/>
                  <a:ea typeface="Alice"/>
                  <a:cs typeface="Alice"/>
                  <a:sym typeface="Alice"/>
                </a:rPr>
                <a:t>2</a:t>
              </a:r>
            </a:p>
          </p:txBody>
        </p:sp>
      </p:grpSp>
      <p:grpSp>
        <p:nvGrpSpPr>
          <p:cNvPr name="Group 28" id="28"/>
          <p:cNvGrpSpPr/>
          <p:nvPr/>
        </p:nvGrpSpPr>
        <p:grpSpPr>
          <a:xfrm rot="0">
            <a:off x="6836866" y="4760714"/>
            <a:ext cx="3520231" cy="439936"/>
            <a:chOff x="0" y="0"/>
            <a:chExt cx="4693642" cy="586582"/>
          </a:xfrm>
        </p:grpSpPr>
        <p:sp>
          <p:nvSpPr>
            <p:cNvPr name="Freeform 29" id="29"/>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30" id="30"/>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Impatto</a:t>
              </a:r>
            </a:p>
          </p:txBody>
        </p:sp>
      </p:grpSp>
      <p:grpSp>
        <p:nvGrpSpPr>
          <p:cNvPr name="Group 31" id="31"/>
          <p:cNvGrpSpPr/>
          <p:nvPr/>
        </p:nvGrpSpPr>
        <p:grpSpPr>
          <a:xfrm rot="0">
            <a:off x="6836866" y="5380136"/>
            <a:ext cx="3545979" cy="957560"/>
            <a:chOff x="0" y="0"/>
            <a:chExt cx="4727972" cy="1276747"/>
          </a:xfrm>
        </p:grpSpPr>
        <p:sp>
          <p:nvSpPr>
            <p:cNvPr name="Freeform 32" id="32"/>
            <p:cNvSpPr/>
            <p:nvPr/>
          </p:nvSpPr>
          <p:spPr>
            <a:xfrm flipH="false" flipV="false" rot="0">
              <a:off x="0" y="0"/>
              <a:ext cx="4727972" cy="1276747"/>
            </a:xfrm>
            <a:custGeom>
              <a:avLst/>
              <a:gdLst/>
              <a:ahLst/>
              <a:cxnLst/>
              <a:rect r="r" b="b" t="t" l="l"/>
              <a:pathLst>
                <a:path h="1276747" w="4727972">
                  <a:moveTo>
                    <a:pt x="0" y="0"/>
                  </a:moveTo>
                  <a:lnTo>
                    <a:pt x="4727972" y="0"/>
                  </a:lnTo>
                  <a:lnTo>
                    <a:pt x="4727972" y="1276747"/>
                  </a:lnTo>
                  <a:lnTo>
                    <a:pt x="0" y="1276747"/>
                  </a:lnTo>
                  <a:close/>
                </a:path>
              </a:pathLst>
            </a:custGeom>
            <a:solidFill>
              <a:srgbClr val="000000">
                <a:alpha val="0"/>
              </a:srgbClr>
            </a:solidFill>
          </p:spPr>
        </p:sp>
        <p:sp>
          <p:nvSpPr>
            <p:cNvPr name="TextBox 33" id="33"/>
            <p:cNvSpPr txBox="true"/>
            <p:nvPr/>
          </p:nvSpPr>
          <p:spPr>
            <a:xfrm>
              <a:off x="0" y="-95250"/>
              <a:ext cx="4727972" cy="1371997"/>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Evidenzia i risultati più significativi e dagli valore</a:t>
              </a:r>
            </a:p>
          </p:txBody>
        </p:sp>
      </p:grpSp>
      <p:grpSp>
        <p:nvGrpSpPr>
          <p:cNvPr name="Group 34" id="34"/>
          <p:cNvGrpSpPr/>
          <p:nvPr/>
        </p:nvGrpSpPr>
        <p:grpSpPr>
          <a:xfrm rot="0">
            <a:off x="1032867" y="6959054"/>
            <a:ext cx="701725" cy="701725"/>
            <a:chOff x="0" y="0"/>
            <a:chExt cx="935633" cy="935633"/>
          </a:xfrm>
        </p:grpSpPr>
        <p:sp>
          <p:nvSpPr>
            <p:cNvPr name="Freeform 35" id="35"/>
            <p:cNvSpPr/>
            <p:nvPr/>
          </p:nvSpPr>
          <p:spPr>
            <a:xfrm flipH="false" flipV="false" rot="0">
              <a:off x="19050" y="19050"/>
              <a:ext cx="897509" cy="897509"/>
            </a:xfrm>
            <a:custGeom>
              <a:avLst/>
              <a:gdLst/>
              <a:ahLst/>
              <a:cxnLst/>
              <a:rect r="r" b="b" t="t" l="l"/>
              <a:pathLst>
                <a:path h="897509" w="897509">
                  <a:moveTo>
                    <a:pt x="0" y="448818"/>
                  </a:moveTo>
                  <a:cubicBezTo>
                    <a:pt x="0" y="200914"/>
                    <a:pt x="200914" y="0"/>
                    <a:pt x="448818" y="0"/>
                  </a:cubicBezTo>
                  <a:cubicBezTo>
                    <a:pt x="696722" y="0"/>
                    <a:pt x="897509" y="200914"/>
                    <a:pt x="897509" y="448818"/>
                  </a:cubicBezTo>
                  <a:cubicBezTo>
                    <a:pt x="897509" y="696722"/>
                    <a:pt x="696595" y="897509"/>
                    <a:pt x="448818" y="897509"/>
                  </a:cubicBezTo>
                  <a:cubicBezTo>
                    <a:pt x="201041" y="897509"/>
                    <a:pt x="0" y="696595"/>
                    <a:pt x="0" y="448818"/>
                  </a:cubicBezTo>
                  <a:close/>
                </a:path>
              </a:pathLst>
            </a:custGeom>
            <a:solidFill>
              <a:srgbClr val="F3F3FF"/>
            </a:solidFill>
          </p:spPr>
        </p:sp>
        <p:sp>
          <p:nvSpPr>
            <p:cNvPr name="Freeform 36" id="36"/>
            <p:cNvSpPr/>
            <p:nvPr/>
          </p:nvSpPr>
          <p:spPr>
            <a:xfrm flipH="false" flipV="false" rot="0">
              <a:off x="0" y="0"/>
              <a:ext cx="935609" cy="935736"/>
            </a:xfrm>
            <a:custGeom>
              <a:avLst/>
              <a:gdLst/>
              <a:ahLst/>
              <a:cxnLst/>
              <a:rect r="r" b="b" t="t" l="l"/>
              <a:pathLst>
                <a:path h="935736" w="935609">
                  <a:moveTo>
                    <a:pt x="0" y="467868"/>
                  </a:moveTo>
                  <a:cubicBezTo>
                    <a:pt x="0" y="209423"/>
                    <a:pt x="209423" y="0"/>
                    <a:pt x="467868" y="0"/>
                  </a:cubicBezTo>
                  <a:cubicBezTo>
                    <a:pt x="471424" y="0"/>
                    <a:pt x="474980" y="1016"/>
                    <a:pt x="477901" y="2921"/>
                  </a:cubicBezTo>
                  <a:lnTo>
                    <a:pt x="467868" y="19050"/>
                  </a:lnTo>
                  <a:lnTo>
                    <a:pt x="467868" y="0"/>
                  </a:lnTo>
                  <a:lnTo>
                    <a:pt x="467868" y="19050"/>
                  </a:lnTo>
                  <a:lnTo>
                    <a:pt x="467868" y="0"/>
                  </a:lnTo>
                  <a:cubicBezTo>
                    <a:pt x="726186" y="0"/>
                    <a:pt x="935609" y="209423"/>
                    <a:pt x="935609" y="467868"/>
                  </a:cubicBezTo>
                  <a:cubicBezTo>
                    <a:pt x="935609" y="475107"/>
                    <a:pt x="931545" y="481711"/>
                    <a:pt x="925068" y="484886"/>
                  </a:cubicBezTo>
                  <a:lnTo>
                    <a:pt x="916559" y="467868"/>
                  </a:lnTo>
                  <a:lnTo>
                    <a:pt x="935609" y="467868"/>
                  </a:lnTo>
                  <a:cubicBezTo>
                    <a:pt x="935609" y="726186"/>
                    <a:pt x="726186" y="935736"/>
                    <a:pt x="467741" y="935736"/>
                  </a:cubicBezTo>
                  <a:lnTo>
                    <a:pt x="467741" y="916686"/>
                  </a:lnTo>
                  <a:lnTo>
                    <a:pt x="467741" y="897636"/>
                  </a:lnTo>
                  <a:lnTo>
                    <a:pt x="467741" y="916686"/>
                  </a:lnTo>
                  <a:lnTo>
                    <a:pt x="467741" y="935736"/>
                  </a:lnTo>
                  <a:cubicBezTo>
                    <a:pt x="209423" y="935609"/>
                    <a:pt x="0" y="726186"/>
                    <a:pt x="0" y="467868"/>
                  </a:cubicBezTo>
                  <a:lnTo>
                    <a:pt x="19050" y="467868"/>
                  </a:lnTo>
                  <a:lnTo>
                    <a:pt x="0" y="467868"/>
                  </a:lnTo>
                  <a:moveTo>
                    <a:pt x="38100" y="467868"/>
                  </a:moveTo>
                  <a:lnTo>
                    <a:pt x="19050" y="467868"/>
                  </a:lnTo>
                  <a:lnTo>
                    <a:pt x="38100" y="467868"/>
                  </a:lnTo>
                  <a:cubicBezTo>
                    <a:pt x="38100" y="705104"/>
                    <a:pt x="230505" y="897509"/>
                    <a:pt x="467868" y="897509"/>
                  </a:cubicBezTo>
                  <a:cubicBezTo>
                    <a:pt x="478409" y="897509"/>
                    <a:pt x="486918" y="906018"/>
                    <a:pt x="486918" y="916559"/>
                  </a:cubicBezTo>
                  <a:cubicBezTo>
                    <a:pt x="486918" y="927100"/>
                    <a:pt x="478409" y="935609"/>
                    <a:pt x="467868" y="935609"/>
                  </a:cubicBezTo>
                  <a:cubicBezTo>
                    <a:pt x="457327" y="935609"/>
                    <a:pt x="448818" y="927100"/>
                    <a:pt x="448818" y="916559"/>
                  </a:cubicBezTo>
                  <a:cubicBezTo>
                    <a:pt x="448818" y="906018"/>
                    <a:pt x="457327" y="897509"/>
                    <a:pt x="467868" y="897509"/>
                  </a:cubicBezTo>
                  <a:cubicBezTo>
                    <a:pt x="705231" y="897509"/>
                    <a:pt x="897636" y="705104"/>
                    <a:pt x="897636" y="467741"/>
                  </a:cubicBezTo>
                  <a:cubicBezTo>
                    <a:pt x="897636" y="460502"/>
                    <a:pt x="901700" y="453898"/>
                    <a:pt x="908177" y="450723"/>
                  </a:cubicBezTo>
                  <a:lnTo>
                    <a:pt x="916686" y="467741"/>
                  </a:lnTo>
                  <a:lnTo>
                    <a:pt x="897636" y="467741"/>
                  </a:lnTo>
                  <a:cubicBezTo>
                    <a:pt x="897509" y="230505"/>
                    <a:pt x="705104" y="38100"/>
                    <a:pt x="467868" y="38100"/>
                  </a:cubicBezTo>
                  <a:cubicBezTo>
                    <a:pt x="464312" y="38100"/>
                    <a:pt x="460756" y="37084"/>
                    <a:pt x="457835" y="35179"/>
                  </a:cubicBezTo>
                  <a:lnTo>
                    <a:pt x="467868" y="19050"/>
                  </a:lnTo>
                  <a:lnTo>
                    <a:pt x="467868" y="38100"/>
                  </a:lnTo>
                  <a:cubicBezTo>
                    <a:pt x="230505" y="38100"/>
                    <a:pt x="38100" y="230505"/>
                    <a:pt x="38100" y="467868"/>
                  </a:cubicBezTo>
                  <a:close/>
                </a:path>
              </a:pathLst>
            </a:custGeom>
            <a:solidFill>
              <a:srgbClr val="DA33BF"/>
            </a:solidFill>
          </p:spPr>
        </p:sp>
      </p:grpSp>
      <p:grpSp>
        <p:nvGrpSpPr>
          <p:cNvPr name="Group 37" id="37"/>
          <p:cNvGrpSpPr/>
          <p:nvPr/>
        </p:nvGrpSpPr>
        <p:grpSpPr>
          <a:xfrm rot="0">
            <a:off x="1280815" y="7098655"/>
            <a:ext cx="205829" cy="422374"/>
            <a:chOff x="0" y="0"/>
            <a:chExt cx="274438" cy="563165"/>
          </a:xfrm>
        </p:grpSpPr>
        <p:sp>
          <p:nvSpPr>
            <p:cNvPr name="Freeform 38" id="38"/>
            <p:cNvSpPr/>
            <p:nvPr/>
          </p:nvSpPr>
          <p:spPr>
            <a:xfrm flipH="false" flipV="false" rot="0">
              <a:off x="0" y="0"/>
              <a:ext cx="274438" cy="563165"/>
            </a:xfrm>
            <a:custGeom>
              <a:avLst/>
              <a:gdLst/>
              <a:ahLst/>
              <a:cxnLst/>
              <a:rect r="r" b="b" t="t" l="l"/>
              <a:pathLst>
                <a:path h="563165" w="274438">
                  <a:moveTo>
                    <a:pt x="0" y="0"/>
                  </a:moveTo>
                  <a:lnTo>
                    <a:pt x="274438" y="0"/>
                  </a:lnTo>
                  <a:lnTo>
                    <a:pt x="274438" y="563165"/>
                  </a:lnTo>
                  <a:lnTo>
                    <a:pt x="0" y="563165"/>
                  </a:lnTo>
                  <a:close/>
                </a:path>
              </a:pathLst>
            </a:custGeom>
            <a:solidFill>
              <a:srgbClr val="000000">
                <a:alpha val="0"/>
              </a:srgbClr>
            </a:solidFill>
          </p:spPr>
        </p:sp>
        <p:sp>
          <p:nvSpPr>
            <p:cNvPr name="TextBox 39" id="39"/>
            <p:cNvSpPr txBox="true"/>
            <p:nvPr/>
          </p:nvSpPr>
          <p:spPr>
            <a:xfrm>
              <a:off x="0" y="47625"/>
              <a:ext cx="274438" cy="515540"/>
            </a:xfrm>
            <a:prstGeom prst="rect">
              <a:avLst/>
            </a:prstGeom>
          </p:spPr>
          <p:txBody>
            <a:bodyPr anchor="t" rtlCol="false" tIns="0" lIns="0" bIns="0" rIns="0"/>
            <a:lstStyle/>
            <a:p>
              <a:pPr algn="ctr">
                <a:lnSpc>
                  <a:spcPts val="3312"/>
                </a:lnSpc>
              </a:pPr>
              <a:r>
                <a:rPr lang="en-US" sz="3312">
                  <a:solidFill>
                    <a:srgbClr val="00002E"/>
                  </a:solidFill>
                  <a:latin typeface="Alice"/>
                  <a:ea typeface="Alice"/>
                  <a:cs typeface="Alice"/>
                  <a:sym typeface="Alice"/>
                </a:rPr>
                <a:t>3</a:t>
              </a:r>
            </a:p>
          </p:txBody>
        </p:sp>
      </p:grpSp>
      <p:grpSp>
        <p:nvGrpSpPr>
          <p:cNvPr name="Group 40" id="40"/>
          <p:cNvGrpSpPr/>
          <p:nvPr/>
        </p:nvGrpSpPr>
        <p:grpSpPr>
          <a:xfrm rot="0">
            <a:off x="2019449" y="6973341"/>
            <a:ext cx="3520231" cy="439936"/>
            <a:chOff x="0" y="0"/>
            <a:chExt cx="4693642" cy="586582"/>
          </a:xfrm>
        </p:grpSpPr>
        <p:sp>
          <p:nvSpPr>
            <p:cNvPr name="Freeform 41" id="41"/>
            <p:cNvSpPr/>
            <p:nvPr/>
          </p:nvSpPr>
          <p:spPr>
            <a:xfrm flipH="false" flipV="false" rot="0">
              <a:off x="0" y="0"/>
              <a:ext cx="4693642" cy="586582"/>
            </a:xfrm>
            <a:custGeom>
              <a:avLst/>
              <a:gdLst/>
              <a:ahLst/>
              <a:cxnLst/>
              <a:rect r="r" b="b" t="t" l="l"/>
              <a:pathLst>
                <a:path h="586582" w="4693642">
                  <a:moveTo>
                    <a:pt x="0" y="0"/>
                  </a:moveTo>
                  <a:lnTo>
                    <a:pt x="4693642" y="0"/>
                  </a:lnTo>
                  <a:lnTo>
                    <a:pt x="4693642" y="586582"/>
                  </a:lnTo>
                  <a:lnTo>
                    <a:pt x="0" y="586582"/>
                  </a:lnTo>
                  <a:close/>
                </a:path>
              </a:pathLst>
            </a:custGeom>
            <a:solidFill>
              <a:srgbClr val="000000">
                <a:alpha val="0"/>
              </a:srgbClr>
            </a:solidFill>
          </p:spPr>
        </p:sp>
        <p:sp>
          <p:nvSpPr>
            <p:cNvPr name="TextBox 42" id="42"/>
            <p:cNvSpPr txBox="true"/>
            <p:nvPr/>
          </p:nvSpPr>
          <p:spPr>
            <a:xfrm>
              <a:off x="0" y="-28575"/>
              <a:ext cx="4693642" cy="615157"/>
            </a:xfrm>
            <a:prstGeom prst="rect">
              <a:avLst/>
            </a:prstGeom>
          </p:spPr>
          <p:txBody>
            <a:bodyPr anchor="t" rtlCol="false" tIns="0" lIns="0" bIns="0" rIns="0"/>
            <a:lstStyle/>
            <a:p>
              <a:pPr algn="l">
                <a:lnSpc>
                  <a:spcPts val="3437"/>
                </a:lnSpc>
              </a:pPr>
              <a:r>
                <a:rPr lang="en-US" sz="2750">
                  <a:solidFill>
                    <a:srgbClr val="00002E"/>
                  </a:solidFill>
                  <a:latin typeface="Alice"/>
                  <a:ea typeface="Alice"/>
                  <a:cs typeface="Alice"/>
                  <a:sym typeface="Alice"/>
                </a:rPr>
                <a:t>Design</a:t>
              </a:r>
            </a:p>
          </p:txBody>
        </p:sp>
      </p:grpSp>
      <p:grpSp>
        <p:nvGrpSpPr>
          <p:cNvPr name="Group 43" id="43"/>
          <p:cNvGrpSpPr/>
          <p:nvPr/>
        </p:nvGrpSpPr>
        <p:grpSpPr>
          <a:xfrm rot="0">
            <a:off x="2019449" y="7592765"/>
            <a:ext cx="8363396" cy="478780"/>
            <a:chOff x="0" y="0"/>
            <a:chExt cx="11151195" cy="638373"/>
          </a:xfrm>
        </p:grpSpPr>
        <p:sp>
          <p:nvSpPr>
            <p:cNvPr name="Freeform 44" id="44"/>
            <p:cNvSpPr/>
            <p:nvPr/>
          </p:nvSpPr>
          <p:spPr>
            <a:xfrm flipH="false" flipV="false" rot="0">
              <a:off x="0" y="0"/>
              <a:ext cx="11151195" cy="638373"/>
            </a:xfrm>
            <a:custGeom>
              <a:avLst/>
              <a:gdLst/>
              <a:ahLst/>
              <a:cxnLst/>
              <a:rect r="r" b="b" t="t" l="l"/>
              <a:pathLst>
                <a:path h="638373" w="11151195">
                  <a:moveTo>
                    <a:pt x="0" y="0"/>
                  </a:moveTo>
                  <a:lnTo>
                    <a:pt x="11151195" y="0"/>
                  </a:lnTo>
                  <a:lnTo>
                    <a:pt x="11151195" y="638373"/>
                  </a:lnTo>
                  <a:lnTo>
                    <a:pt x="0" y="638373"/>
                  </a:lnTo>
                  <a:close/>
                </a:path>
              </a:pathLst>
            </a:custGeom>
            <a:solidFill>
              <a:srgbClr val="000000">
                <a:alpha val="0"/>
              </a:srgbClr>
            </a:solidFill>
          </p:spPr>
        </p:sp>
        <p:sp>
          <p:nvSpPr>
            <p:cNvPr name="TextBox 45" id="45"/>
            <p:cNvSpPr txBox="true"/>
            <p:nvPr/>
          </p:nvSpPr>
          <p:spPr>
            <a:xfrm>
              <a:off x="0" y="-95250"/>
              <a:ext cx="11151195" cy="733623"/>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Cura l'aspetto visivo del tuo CV.</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1047155" y="4263479"/>
            <a:ext cx="9335691" cy="1760041"/>
            <a:chOff x="0" y="0"/>
            <a:chExt cx="12447588" cy="2346722"/>
          </a:xfrm>
        </p:grpSpPr>
        <p:sp>
          <p:nvSpPr>
            <p:cNvPr name="Freeform 8" id="8"/>
            <p:cNvSpPr/>
            <p:nvPr/>
          </p:nvSpPr>
          <p:spPr>
            <a:xfrm flipH="false" flipV="false" rot="0">
              <a:off x="0" y="0"/>
              <a:ext cx="12447588" cy="2346722"/>
            </a:xfrm>
            <a:custGeom>
              <a:avLst/>
              <a:gdLst/>
              <a:ahLst/>
              <a:cxnLst/>
              <a:rect r="r" b="b" t="t" l="l"/>
              <a:pathLst>
                <a:path h="2346722" w="12447588">
                  <a:moveTo>
                    <a:pt x="0" y="0"/>
                  </a:moveTo>
                  <a:lnTo>
                    <a:pt x="12447588" y="0"/>
                  </a:lnTo>
                  <a:lnTo>
                    <a:pt x="12447588" y="2346722"/>
                  </a:lnTo>
                  <a:lnTo>
                    <a:pt x="0" y="2346722"/>
                  </a:lnTo>
                  <a:close/>
                </a:path>
              </a:pathLst>
            </a:custGeom>
            <a:solidFill>
              <a:srgbClr val="000000">
                <a:alpha val="0"/>
              </a:srgbClr>
            </a:solidFill>
          </p:spPr>
        </p:sp>
        <p:sp>
          <p:nvSpPr>
            <p:cNvPr name="TextBox 9" id="9"/>
            <p:cNvSpPr txBox="true"/>
            <p:nvPr/>
          </p:nvSpPr>
          <p:spPr>
            <a:xfrm>
              <a:off x="0" y="-38100"/>
              <a:ext cx="12447588" cy="2384822"/>
            </a:xfrm>
            <a:prstGeom prst="rect">
              <a:avLst/>
            </a:prstGeom>
          </p:spPr>
          <p:txBody>
            <a:bodyPr anchor="t" rtlCol="false" tIns="0" lIns="0" bIns="0" rIns="0"/>
            <a:lstStyle/>
            <a:p>
              <a:pPr algn="ctr">
                <a:lnSpc>
                  <a:spcPts val="6875"/>
                </a:lnSpc>
              </a:pPr>
              <a:r>
                <a:rPr lang="en-US" sz="5500">
                  <a:solidFill>
                    <a:srgbClr val="00002E"/>
                  </a:solidFill>
                  <a:latin typeface="Alice"/>
                  <a:ea typeface="Alice"/>
                  <a:cs typeface="Alice"/>
                  <a:sym typeface="Alice"/>
                </a:rPr>
                <a:t>Il tuo CV parla di te ancor prima di essere letto.</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3F3FF">
                <a:alpha val="56078"/>
              </a:srgbClr>
            </a:solidFill>
          </p:spPr>
        </p:sp>
      </p:grpSp>
      <p:sp>
        <p:nvSpPr>
          <p:cNvPr name="Freeform 5" id="5" descr="preencoded.png">
            <a:hlinkClick r:id="rId5" tooltip="https://gamma.app/?utm_source=made-with-gamma"/>
          </p:cNvPr>
          <p:cNvSpPr/>
          <p:nvPr/>
        </p:nvSpPr>
        <p:spPr>
          <a:xfrm flipH="false" flipV="false" rot="0">
            <a:off x="16049019" y="9686925"/>
            <a:ext cx="2153256" cy="514350"/>
          </a:xfrm>
          <a:custGeom>
            <a:avLst/>
            <a:gdLst/>
            <a:ahLst/>
            <a:cxnLst/>
            <a:rect r="r" b="b" t="t" l="l"/>
            <a:pathLst>
              <a:path h="514350" w="2153256">
                <a:moveTo>
                  <a:pt x="0" y="0"/>
                </a:moveTo>
                <a:lnTo>
                  <a:pt x="2153256" y="0"/>
                </a:lnTo>
                <a:lnTo>
                  <a:pt x="2153256" y="514350"/>
                </a:lnTo>
                <a:lnTo>
                  <a:pt x="0" y="514350"/>
                </a:lnTo>
                <a:lnTo>
                  <a:pt x="0" y="0"/>
                </a:lnTo>
                <a:close/>
              </a:path>
            </a:pathLst>
          </a:custGeom>
          <a:blipFill>
            <a:blip r:embed="rId4"/>
            <a:stretch>
              <a:fillRect l="0" t="0" r="0" b="0"/>
            </a:stretch>
          </a:blipFill>
        </p:spPr>
      </p:sp>
      <p:sp>
        <p:nvSpPr>
          <p:cNvPr name="Freeform 6" id="6" descr="preencoded.png"/>
          <p:cNvSpPr/>
          <p:nvPr/>
        </p:nvSpPr>
        <p:spPr>
          <a:xfrm flipH="false" flipV="false" rot="0">
            <a:off x="0" y="0"/>
            <a:ext cx="18288000" cy="5610374"/>
          </a:xfrm>
          <a:custGeom>
            <a:avLst/>
            <a:gdLst/>
            <a:ahLst/>
            <a:cxnLst/>
            <a:rect r="r" b="b" t="t" l="l"/>
            <a:pathLst>
              <a:path h="5610374" w="18288000">
                <a:moveTo>
                  <a:pt x="0" y="0"/>
                </a:moveTo>
                <a:lnTo>
                  <a:pt x="18288000" y="0"/>
                </a:lnTo>
                <a:lnTo>
                  <a:pt x="18288000" y="5610374"/>
                </a:lnTo>
                <a:lnTo>
                  <a:pt x="0" y="5610374"/>
                </a:lnTo>
                <a:lnTo>
                  <a:pt x="0" y="0"/>
                </a:lnTo>
                <a:close/>
              </a:path>
            </a:pathLst>
          </a:custGeom>
          <a:blipFill>
            <a:blip r:embed="rId6"/>
            <a:stretch>
              <a:fillRect l="-1" t="0" r="-1" b="0"/>
            </a:stretch>
          </a:blipFill>
        </p:spPr>
      </p:sp>
      <p:grpSp>
        <p:nvGrpSpPr>
          <p:cNvPr name="Group 7" id="7"/>
          <p:cNvGrpSpPr/>
          <p:nvPr/>
        </p:nvGrpSpPr>
        <p:grpSpPr>
          <a:xfrm rot="0">
            <a:off x="1047155" y="6805464"/>
            <a:ext cx="7971681" cy="880021"/>
            <a:chOff x="0" y="0"/>
            <a:chExt cx="10628908" cy="1173362"/>
          </a:xfrm>
        </p:grpSpPr>
        <p:sp>
          <p:nvSpPr>
            <p:cNvPr name="Freeform 8" id="8"/>
            <p:cNvSpPr/>
            <p:nvPr/>
          </p:nvSpPr>
          <p:spPr>
            <a:xfrm flipH="false" flipV="false" rot="0">
              <a:off x="0" y="0"/>
              <a:ext cx="10628909" cy="1173362"/>
            </a:xfrm>
            <a:custGeom>
              <a:avLst/>
              <a:gdLst/>
              <a:ahLst/>
              <a:cxnLst/>
              <a:rect r="r" b="b" t="t" l="l"/>
              <a:pathLst>
                <a:path h="1173362" w="10628909">
                  <a:moveTo>
                    <a:pt x="0" y="0"/>
                  </a:moveTo>
                  <a:lnTo>
                    <a:pt x="10628909" y="0"/>
                  </a:lnTo>
                  <a:lnTo>
                    <a:pt x="10628909" y="1173362"/>
                  </a:lnTo>
                  <a:lnTo>
                    <a:pt x="0" y="1173362"/>
                  </a:lnTo>
                  <a:close/>
                </a:path>
              </a:pathLst>
            </a:custGeom>
            <a:solidFill>
              <a:srgbClr val="000000">
                <a:alpha val="0"/>
              </a:srgbClr>
            </a:solidFill>
          </p:spPr>
        </p:sp>
        <p:sp>
          <p:nvSpPr>
            <p:cNvPr name="TextBox 9" id="9"/>
            <p:cNvSpPr txBox="true"/>
            <p:nvPr/>
          </p:nvSpPr>
          <p:spPr>
            <a:xfrm>
              <a:off x="0" y="-38100"/>
              <a:ext cx="10628908" cy="1211462"/>
            </a:xfrm>
            <a:prstGeom prst="rect">
              <a:avLst/>
            </a:prstGeom>
          </p:spPr>
          <p:txBody>
            <a:bodyPr anchor="t" rtlCol="false" tIns="0" lIns="0" bIns="0" rIns="0"/>
            <a:lstStyle/>
            <a:p>
              <a:pPr algn="l">
                <a:lnSpc>
                  <a:spcPts val="6875"/>
                </a:lnSpc>
              </a:pPr>
              <a:r>
                <a:rPr lang="en-US" sz="5500">
                  <a:solidFill>
                    <a:srgbClr val="00002E"/>
                  </a:solidFill>
                  <a:latin typeface="Alice"/>
                  <a:ea typeface="Alice"/>
                  <a:cs typeface="Alice"/>
                  <a:sym typeface="Alice"/>
                </a:rPr>
                <a:t>Il percorso di ogni lettore</a:t>
              </a:r>
            </a:p>
          </p:txBody>
        </p:sp>
      </p:grpSp>
      <p:grpSp>
        <p:nvGrpSpPr>
          <p:cNvPr name="Group 10" id="10"/>
          <p:cNvGrpSpPr/>
          <p:nvPr/>
        </p:nvGrpSpPr>
        <p:grpSpPr>
          <a:xfrm rot="0">
            <a:off x="1047155" y="8134201"/>
            <a:ext cx="16193690" cy="957560"/>
            <a:chOff x="0" y="0"/>
            <a:chExt cx="21591587" cy="1276747"/>
          </a:xfrm>
        </p:grpSpPr>
        <p:sp>
          <p:nvSpPr>
            <p:cNvPr name="Freeform 11" id="11"/>
            <p:cNvSpPr/>
            <p:nvPr/>
          </p:nvSpPr>
          <p:spPr>
            <a:xfrm flipH="false" flipV="false" rot="0">
              <a:off x="0" y="0"/>
              <a:ext cx="21591588" cy="1276747"/>
            </a:xfrm>
            <a:custGeom>
              <a:avLst/>
              <a:gdLst/>
              <a:ahLst/>
              <a:cxnLst/>
              <a:rect r="r" b="b" t="t" l="l"/>
              <a:pathLst>
                <a:path h="1276747" w="21591588">
                  <a:moveTo>
                    <a:pt x="0" y="0"/>
                  </a:moveTo>
                  <a:lnTo>
                    <a:pt x="21591588" y="0"/>
                  </a:lnTo>
                  <a:lnTo>
                    <a:pt x="21591588" y="1276747"/>
                  </a:lnTo>
                  <a:lnTo>
                    <a:pt x="0" y="1276747"/>
                  </a:lnTo>
                  <a:close/>
                </a:path>
              </a:pathLst>
            </a:custGeom>
            <a:solidFill>
              <a:srgbClr val="000000">
                <a:alpha val="0"/>
              </a:srgbClr>
            </a:solidFill>
          </p:spPr>
        </p:sp>
        <p:sp>
          <p:nvSpPr>
            <p:cNvPr name="TextBox 12" id="12"/>
            <p:cNvSpPr txBox="true"/>
            <p:nvPr/>
          </p:nvSpPr>
          <p:spPr>
            <a:xfrm>
              <a:off x="0" y="-95250"/>
              <a:ext cx="21591587" cy="1371997"/>
            </a:xfrm>
            <a:prstGeom prst="rect">
              <a:avLst/>
            </a:prstGeom>
          </p:spPr>
          <p:txBody>
            <a:bodyPr anchor="t" rtlCol="false" tIns="0" lIns="0" bIns="0" rIns="0"/>
            <a:lstStyle/>
            <a:p>
              <a:pPr algn="l">
                <a:lnSpc>
                  <a:spcPts val="3750"/>
                </a:lnSpc>
              </a:pPr>
              <a:r>
                <a:rPr lang="en-US" sz="2312">
                  <a:solidFill>
                    <a:srgbClr val="00002E"/>
                  </a:solidFill>
                  <a:latin typeface="PT Sans"/>
                  <a:ea typeface="PT Sans"/>
                  <a:cs typeface="PT Sans"/>
                  <a:sym typeface="PT Sans"/>
                </a:rPr>
                <a:t>Incominiciamo dall basi di attenzione di ogni lettore. Dove pensi che si posano i tuoi occhi per prima, ogni volta che apri un articolo, un giornale o qualsiasi cosa che leggi?</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DAGgqoaLqGw</dc:identifier>
  <dcterms:modified xsi:type="dcterms:W3CDTF">2011-08-01T06:04:30Z</dcterms:modified>
  <cp:revision>1</cp:revision>
  <dc:title>Il-CV-Moderno-Dalla-Carta-al-Digitale-Guida-Completa.pptx</dc:title>
</cp:coreProperties>
</file>